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0" r:id="rId2"/>
    <p:sldId id="261" r:id="rId3"/>
    <p:sldId id="263" r:id="rId4"/>
    <p:sldId id="305" r:id="rId5"/>
    <p:sldId id="265" r:id="rId6"/>
    <p:sldId id="299" r:id="rId7"/>
    <p:sldId id="300" r:id="rId8"/>
    <p:sldId id="302" r:id="rId9"/>
    <p:sldId id="303" r:id="rId10"/>
    <p:sldId id="304" r:id="rId11"/>
    <p:sldId id="295" r:id="rId1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4D1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2" d="100"/>
          <a:sy n="72" d="100"/>
        </p:scale>
        <p:origin x="4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E5E572-D089-438E-B9B3-3CFC83AD4A61}" type="doc">
      <dgm:prSet loTypeId="urn:microsoft.com/office/officeart/2005/8/layout/hList3" loCatId="list" qsTypeId="urn:microsoft.com/office/officeart/2005/8/quickstyle/3d2" qsCatId="3D" csTypeId="urn:microsoft.com/office/officeart/2005/8/colors/accent6_5" csCatId="accent6" phldr="1"/>
      <dgm:spPr/>
      <dgm:t>
        <a:bodyPr/>
        <a:lstStyle/>
        <a:p>
          <a:endParaRPr lang="es-MX"/>
        </a:p>
      </dgm:t>
    </dgm:pt>
    <dgm:pt modelId="{F1946FA3-0CC5-4687-BF73-DA5EFA7D1923}">
      <dgm:prSet phldrT="[Texto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chemeClr val="accent6">
            <a:lumMod val="50000"/>
          </a:schemeClr>
        </a:solidFill>
        <a:ln/>
      </dgm:spPr>
      <dgm:t>
        <a:bodyPr/>
        <a:lstStyle/>
        <a:p>
          <a:r>
            <a:rPr lang="es-MX" dirty="0"/>
            <a:t>Secretaría de la Función Pública</a:t>
          </a:r>
        </a:p>
      </dgm:t>
    </dgm:pt>
    <dgm:pt modelId="{C5251D30-B5ED-4326-90C4-8DF94277B934}" type="parTrans" cxnId="{AF011DA5-0505-4F5F-92EB-455E8623BC0D}">
      <dgm:prSet/>
      <dgm:spPr/>
      <dgm:t>
        <a:bodyPr/>
        <a:lstStyle/>
        <a:p>
          <a:endParaRPr lang="es-MX"/>
        </a:p>
      </dgm:t>
    </dgm:pt>
    <dgm:pt modelId="{3BF2497F-2E3C-48B9-9C67-B1C8959AD29E}" type="sibTrans" cxnId="{AF011DA5-0505-4F5F-92EB-455E8623BC0D}">
      <dgm:prSet/>
      <dgm:spPr/>
      <dgm:t>
        <a:bodyPr/>
        <a:lstStyle/>
        <a:p>
          <a:endParaRPr lang="es-MX"/>
        </a:p>
      </dgm:t>
    </dgm:pt>
    <dgm:pt modelId="{D9EAEF31-5AB1-4DEF-BCBE-A0EA6A4825B3}">
      <dgm:prSet phldrT="[Texto]"/>
      <dgm:spPr>
        <a:solidFill>
          <a:schemeClr val="accent6">
            <a:lumMod val="50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es-MX" dirty="0"/>
            <a:t>Dirección General de Educación Superior  Universitaria (Instancia Normativa)</a:t>
          </a:r>
        </a:p>
      </dgm:t>
    </dgm:pt>
    <dgm:pt modelId="{A006A7AA-5294-416B-AC77-E9700FFDF3A0}" type="parTrans" cxnId="{7FC5750E-A22B-4939-8BDD-42FD90EE0BFF}">
      <dgm:prSet/>
      <dgm:spPr/>
      <dgm:t>
        <a:bodyPr/>
        <a:lstStyle/>
        <a:p>
          <a:endParaRPr lang="es-MX"/>
        </a:p>
      </dgm:t>
    </dgm:pt>
    <dgm:pt modelId="{EB16F5BB-DB54-47C4-A3CE-982B3CBD2F4E}" type="sibTrans" cxnId="{7FC5750E-A22B-4939-8BDD-42FD90EE0BFF}">
      <dgm:prSet/>
      <dgm:spPr/>
      <dgm:t>
        <a:bodyPr/>
        <a:lstStyle/>
        <a:p>
          <a:endParaRPr lang="es-MX"/>
        </a:p>
      </dgm:t>
    </dgm:pt>
    <dgm:pt modelId="{8181D620-697F-454A-80F7-09E865F86456}">
      <dgm:prSet phldrT="[Texto]"/>
      <dgm:spPr>
        <a:solidFill>
          <a:schemeClr val="accent6">
            <a:lumMod val="50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es-MX" dirty="0"/>
            <a:t>Beneficiarios (indirectos) del PFCE   Comités</a:t>
          </a:r>
        </a:p>
      </dgm:t>
    </dgm:pt>
    <dgm:pt modelId="{F09A5CFB-007E-42EC-BF2F-EFB6C7A9FBD6}" type="parTrans" cxnId="{FCFD5D9E-3AA7-4BBE-B8FC-1F5C67783237}">
      <dgm:prSet/>
      <dgm:spPr/>
      <dgm:t>
        <a:bodyPr/>
        <a:lstStyle/>
        <a:p>
          <a:endParaRPr lang="es-MX"/>
        </a:p>
      </dgm:t>
    </dgm:pt>
    <dgm:pt modelId="{88BAEA08-17A5-498E-B559-DEB1F5437DCD}" type="sibTrans" cxnId="{FCFD5D9E-3AA7-4BBE-B8FC-1F5C67783237}">
      <dgm:prSet/>
      <dgm:spPr/>
      <dgm:t>
        <a:bodyPr/>
        <a:lstStyle/>
        <a:p>
          <a:endParaRPr lang="es-MX"/>
        </a:p>
      </dgm:t>
    </dgm:pt>
    <dgm:pt modelId="{7DEC74E6-AFC7-4E72-9142-275A3C9AA986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s-MX" sz="4000" dirty="0"/>
            <a:t>Instancias que participan</a:t>
          </a:r>
        </a:p>
      </dgm:t>
    </dgm:pt>
    <dgm:pt modelId="{4976A84F-9910-45E1-A2D7-A3F7F5ED0DE2}" type="sibTrans" cxnId="{95FB3FEE-5760-47CC-AC59-E0205E9ED4D6}">
      <dgm:prSet/>
      <dgm:spPr/>
      <dgm:t>
        <a:bodyPr/>
        <a:lstStyle/>
        <a:p>
          <a:endParaRPr lang="es-MX"/>
        </a:p>
      </dgm:t>
    </dgm:pt>
    <dgm:pt modelId="{143A21CA-7E78-4853-9B48-B4F55C038E49}" type="parTrans" cxnId="{95FB3FEE-5760-47CC-AC59-E0205E9ED4D6}">
      <dgm:prSet/>
      <dgm:spPr/>
      <dgm:t>
        <a:bodyPr/>
        <a:lstStyle/>
        <a:p>
          <a:endParaRPr lang="es-MX"/>
        </a:p>
      </dgm:t>
    </dgm:pt>
    <dgm:pt modelId="{A9D508F1-CF30-4D2D-806B-ED4B28FA4212}">
      <dgm:prSet phldrT="[Texto]"/>
      <dgm:spPr>
        <a:solidFill>
          <a:schemeClr val="accent6">
            <a:lumMod val="50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es-MX" dirty="0"/>
            <a:t>Instituciones de Educación Superior (Instancia Ejecutora)</a:t>
          </a:r>
        </a:p>
      </dgm:t>
    </dgm:pt>
    <dgm:pt modelId="{A621F2E3-2FCA-4627-8718-68B35C034E13}" type="parTrans" cxnId="{3C7DFAEA-0475-41B2-B9F0-9242C9A3F11C}">
      <dgm:prSet/>
      <dgm:spPr/>
      <dgm:t>
        <a:bodyPr/>
        <a:lstStyle/>
        <a:p>
          <a:endParaRPr lang="es-MX"/>
        </a:p>
      </dgm:t>
    </dgm:pt>
    <dgm:pt modelId="{FB0D3B0F-9ECC-40C2-B264-BBE629909810}" type="sibTrans" cxnId="{3C7DFAEA-0475-41B2-B9F0-9242C9A3F11C}">
      <dgm:prSet/>
      <dgm:spPr/>
      <dgm:t>
        <a:bodyPr/>
        <a:lstStyle/>
        <a:p>
          <a:endParaRPr lang="es-MX"/>
        </a:p>
      </dgm:t>
    </dgm:pt>
    <dgm:pt modelId="{E0E8F985-82FA-4967-9D64-3ACC5B857597}">
      <dgm:prSet phldrT="[Texto]" phldr="1"/>
      <dgm:spPr/>
      <dgm:t>
        <a:bodyPr/>
        <a:lstStyle/>
        <a:p>
          <a:endParaRPr lang="es-MX" dirty="0"/>
        </a:p>
      </dgm:t>
    </dgm:pt>
    <dgm:pt modelId="{5311906B-5F92-481E-8734-4F19EC1DADF5}" type="parTrans" cxnId="{D8F58089-5346-4D4B-A2C5-50E233366313}">
      <dgm:prSet/>
      <dgm:spPr/>
      <dgm:t>
        <a:bodyPr/>
        <a:lstStyle/>
        <a:p>
          <a:endParaRPr lang="es-MX"/>
        </a:p>
      </dgm:t>
    </dgm:pt>
    <dgm:pt modelId="{B1350CEC-1737-43C3-A911-F6D1904BB7C5}" type="sibTrans" cxnId="{D8F58089-5346-4D4B-A2C5-50E233366313}">
      <dgm:prSet/>
      <dgm:spPr/>
      <dgm:t>
        <a:bodyPr/>
        <a:lstStyle/>
        <a:p>
          <a:endParaRPr lang="es-MX"/>
        </a:p>
      </dgm:t>
    </dgm:pt>
    <dgm:pt modelId="{9C4D97B9-9498-4EC2-8501-112A83F7EE7A}">
      <dgm:prSet phldrT="[Texto]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es-MX" dirty="0"/>
            <a:t>Órgano Estatal de Control</a:t>
          </a:r>
        </a:p>
      </dgm:t>
    </dgm:pt>
    <dgm:pt modelId="{435FEF54-79B3-40A1-BB53-D9A5E0BD656E}" type="parTrans" cxnId="{228A2B91-9370-43F4-A5CE-5281EDD640C3}">
      <dgm:prSet/>
      <dgm:spPr/>
      <dgm:t>
        <a:bodyPr/>
        <a:lstStyle/>
        <a:p>
          <a:endParaRPr lang="es-MX"/>
        </a:p>
      </dgm:t>
    </dgm:pt>
    <dgm:pt modelId="{F9C920C6-2434-4B70-90E3-4B9B0734FE79}" type="sibTrans" cxnId="{228A2B91-9370-43F4-A5CE-5281EDD640C3}">
      <dgm:prSet/>
      <dgm:spPr/>
      <dgm:t>
        <a:bodyPr/>
        <a:lstStyle/>
        <a:p>
          <a:endParaRPr lang="es-MX"/>
        </a:p>
      </dgm:t>
    </dgm:pt>
    <dgm:pt modelId="{3AC6CB87-74DF-4E30-BA0A-771DF9959AE1}" type="pres">
      <dgm:prSet presAssocID="{34E5E572-D089-438E-B9B3-3CFC83AD4A61}" presName="composite" presStyleCnt="0">
        <dgm:presLayoutVars>
          <dgm:chMax val="1"/>
          <dgm:dir/>
          <dgm:resizeHandles val="exact"/>
        </dgm:presLayoutVars>
      </dgm:prSet>
      <dgm:spPr/>
    </dgm:pt>
    <dgm:pt modelId="{EBCB0165-98B3-4255-9A2B-B1AA32F77E57}" type="pres">
      <dgm:prSet presAssocID="{7DEC74E6-AFC7-4E72-9142-275A3C9AA986}" presName="roof" presStyleLbl="dkBgShp" presStyleIdx="0" presStyleCnt="2" custScaleY="90152" custLinFactNeighborX="-12125" custLinFactNeighborY="-23816"/>
      <dgm:spPr/>
    </dgm:pt>
    <dgm:pt modelId="{3AF59DF0-1C5A-462D-A2F1-8B20AEDCB7BA}" type="pres">
      <dgm:prSet presAssocID="{7DEC74E6-AFC7-4E72-9142-275A3C9AA986}" presName="pillars" presStyleCnt="0"/>
      <dgm:spPr/>
    </dgm:pt>
    <dgm:pt modelId="{C6A6B301-0519-4688-ACB7-DC0D5B066421}" type="pres">
      <dgm:prSet presAssocID="{7DEC74E6-AFC7-4E72-9142-275A3C9AA986}" presName="pillar1" presStyleLbl="node1" presStyleIdx="0" presStyleCnt="5">
        <dgm:presLayoutVars>
          <dgm:bulletEnabled val="1"/>
        </dgm:presLayoutVars>
      </dgm:prSet>
      <dgm:spPr/>
    </dgm:pt>
    <dgm:pt modelId="{7266E939-0AEF-4A4C-B59E-AD39E94268F3}" type="pres">
      <dgm:prSet presAssocID="{D9EAEF31-5AB1-4DEF-BCBE-A0EA6A4825B3}" presName="pillarX" presStyleLbl="node1" presStyleIdx="1" presStyleCnt="5">
        <dgm:presLayoutVars>
          <dgm:bulletEnabled val="1"/>
        </dgm:presLayoutVars>
      </dgm:prSet>
      <dgm:spPr/>
    </dgm:pt>
    <dgm:pt modelId="{1B296419-EC17-43A3-AB68-3778B423FCEE}" type="pres">
      <dgm:prSet presAssocID="{A9D508F1-CF30-4D2D-806B-ED4B28FA4212}" presName="pillarX" presStyleLbl="node1" presStyleIdx="2" presStyleCnt="5">
        <dgm:presLayoutVars>
          <dgm:bulletEnabled val="1"/>
        </dgm:presLayoutVars>
      </dgm:prSet>
      <dgm:spPr/>
    </dgm:pt>
    <dgm:pt modelId="{1F84CC6F-F02F-449E-8323-2D3FB861B50A}" type="pres">
      <dgm:prSet presAssocID="{8181D620-697F-454A-80F7-09E865F86456}" presName="pillarX" presStyleLbl="node1" presStyleIdx="3" presStyleCnt="5">
        <dgm:presLayoutVars>
          <dgm:bulletEnabled val="1"/>
        </dgm:presLayoutVars>
      </dgm:prSet>
      <dgm:spPr/>
    </dgm:pt>
    <dgm:pt modelId="{AE19A89E-59A1-41F9-B9E9-1FB8095B9645}" type="pres">
      <dgm:prSet presAssocID="{9C4D97B9-9498-4EC2-8501-112A83F7EE7A}" presName="pillarX" presStyleLbl="node1" presStyleIdx="4" presStyleCnt="5">
        <dgm:presLayoutVars>
          <dgm:bulletEnabled val="1"/>
        </dgm:presLayoutVars>
      </dgm:prSet>
      <dgm:spPr/>
    </dgm:pt>
    <dgm:pt modelId="{29B18B0E-3D8E-4EF5-89BA-9140F9B40F3A}" type="pres">
      <dgm:prSet presAssocID="{7DEC74E6-AFC7-4E72-9142-275A3C9AA986}" presName="base" presStyleLbl="dkBgShp" presStyleIdx="1" presStyleCnt="2"/>
      <dgm:spPr>
        <a:solidFill>
          <a:schemeClr val="accent6">
            <a:lumMod val="50000"/>
          </a:schemeClr>
        </a:solidFill>
      </dgm:spPr>
    </dgm:pt>
  </dgm:ptLst>
  <dgm:cxnLst>
    <dgm:cxn modelId="{7FC5750E-A22B-4939-8BDD-42FD90EE0BFF}" srcId="{7DEC74E6-AFC7-4E72-9142-275A3C9AA986}" destId="{D9EAEF31-5AB1-4DEF-BCBE-A0EA6A4825B3}" srcOrd="1" destOrd="0" parTransId="{A006A7AA-5294-416B-AC77-E9700FFDF3A0}" sibTransId="{EB16F5BB-DB54-47C4-A3CE-982B3CBD2F4E}"/>
    <dgm:cxn modelId="{E1A00C22-DFA5-4AD6-9910-8C7D4B2B1004}" type="presOf" srcId="{9C4D97B9-9498-4EC2-8501-112A83F7EE7A}" destId="{AE19A89E-59A1-41F9-B9E9-1FB8095B9645}" srcOrd="0" destOrd="0" presId="urn:microsoft.com/office/officeart/2005/8/layout/hList3"/>
    <dgm:cxn modelId="{9D5F0829-494A-4D3A-BC8F-053617E0CE44}" type="presOf" srcId="{D9EAEF31-5AB1-4DEF-BCBE-A0EA6A4825B3}" destId="{7266E939-0AEF-4A4C-B59E-AD39E94268F3}" srcOrd="0" destOrd="0" presId="urn:microsoft.com/office/officeart/2005/8/layout/hList3"/>
    <dgm:cxn modelId="{729D6355-D1AD-4876-80A4-86D64646315D}" type="presOf" srcId="{34E5E572-D089-438E-B9B3-3CFC83AD4A61}" destId="{3AC6CB87-74DF-4E30-BA0A-771DF9959AE1}" srcOrd="0" destOrd="0" presId="urn:microsoft.com/office/officeart/2005/8/layout/hList3"/>
    <dgm:cxn modelId="{D8F58089-5346-4D4B-A2C5-50E233366313}" srcId="{34E5E572-D089-438E-B9B3-3CFC83AD4A61}" destId="{E0E8F985-82FA-4967-9D64-3ACC5B857597}" srcOrd="1" destOrd="0" parTransId="{5311906B-5F92-481E-8734-4F19EC1DADF5}" sibTransId="{B1350CEC-1737-43C3-A911-F6D1904BB7C5}"/>
    <dgm:cxn modelId="{228A2B91-9370-43F4-A5CE-5281EDD640C3}" srcId="{7DEC74E6-AFC7-4E72-9142-275A3C9AA986}" destId="{9C4D97B9-9498-4EC2-8501-112A83F7EE7A}" srcOrd="4" destOrd="0" parTransId="{435FEF54-79B3-40A1-BB53-D9A5E0BD656E}" sibTransId="{F9C920C6-2434-4B70-90E3-4B9B0734FE79}"/>
    <dgm:cxn modelId="{FCFD5D9E-3AA7-4BBE-B8FC-1F5C67783237}" srcId="{7DEC74E6-AFC7-4E72-9142-275A3C9AA986}" destId="{8181D620-697F-454A-80F7-09E865F86456}" srcOrd="3" destOrd="0" parTransId="{F09A5CFB-007E-42EC-BF2F-EFB6C7A9FBD6}" sibTransId="{88BAEA08-17A5-498E-B559-DEB1F5437DCD}"/>
    <dgm:cxn modelId="{AF011DA5-0505-4F5F-92EB-455E8623BC0D}" srcId="{7DEC74E6-AFC7-4E72-9142-275A3C9AA986}" destId="{F1946FA3-0CC5-4687-BF73-DA5EFA7D1923}" srcOrd="0" destOrd="0" parTransId="{C5251D30-B5ED-4326-90C4-8DF94277B934}" sibTransId="{3BF2497F-2E3C-48B9-9C67-B1C8959AD29E}"/>
    <dgm:cxn modelId="{420EDDBB-8610-4F30-B410-F9A7251170D7}" type="presOf" srcId="{8181D620-697F-454A-80F7-09E865F86456}" destId="{1F84CC6F-F02F-449E-8323-2D3FB861B50A}" srcOrd="0" destOrd="0" presId="urn:microsoft.com/office/officeart/2005/8/layout/hList3"/>
    <dgm:cxn modelId="{279FE9C0-3032-4B92-B652-608C74DD2946}" type="presOf" srcId="{F1946FA3-0CC5-4687-BF73-DA5EFA7D1923}" destId="{C6A6B301-0519-4688-ACB7-DC0D5B066421}" srcOrd="0" destOrd="0" presId="urn:microsoft.com/office/officeart/2005/8/layout/hList3"/>
    <dgm:cxn modelId="{1197A2CE-C0F6-4C8F-9C04-CD24AF6DE6E7}" type="presOf" srcId="{A9D508F1-CF30-4D2D-806B-ED4B28FA4212}" destId="{1B296419-EC17-43A3-AB68-3778B423FCEE}" srcOrd="0" destOrd="0" presId="urn:microsoft.com/office/officeart/2005/8/layout/hList3"/>
    <dgm:cxn modelId="{3C7DFAEA-0475-41B2-B9F0-9242C9A3F11C}" srcId="{7DEC74E6-AFC7-4E72-9142-275A3C9AA986}" destId="{A9D508F1-CF30-4D2D-806B-ED4B28FA4212}" srcOrd="2" destOrd="0" parTransId="{A621F2E3-2FCA-4627-8718-68B35C034E13}" sibTransId="{FB0D3B0F-9ECC-40C2-B264-BBE629909810}"/>
    <dgm:cxn modelId="{95FB3FEE-5760-47CC-AC59-E0205E9ED4D6}" srcId="{34E5E572-D089-438E-B9B3-3CFC83AD4A61}" destId="{7DEC74E6-AFC7-4E72-9142-275A3C9AA986}" srcOrd="0" destOrd="0" parTransId="{143A21CA-7E78-4853-9B48-B4F55C038E49}" sibTransId="{4976A84F-9910-45E1-A2D7-A3F7F5ED0DE2}"/>
    <dgm:cxn modelId="{062400F5-21E7-49B6-884D-EA4DB3C1F24F}" type="presOf" srcId="{7DEC74E6-AFC7-4E72-9142-275A3C9AA986}" destId="{EBCB0165-98B3-4255-9A2B-B1AA32F77E57}" srcOrd="0" destOrd="0" presId="urn:microsoft.com/office/officeart/2005/8/layout/hList3"/>
    <dgm:cxn modelId="{5D3F4638-E58A-4587-8D3F-58CE212DD7D3}" type="presParOf" srcId="{3AC6CB87-74DF-4E30-BA0A-771DF9959AE1}" destId="{EBCB0165-98B3-4255-9A2B-B1AA32F77E57}" srcOrd="0" destOrd="0" presId="urn:microsoft.com/office/officeart/2005/8/layout/hList3"/>
    <dgm:cxn modelId="{C3463F2C-18B6-4721-AC03-7A9BB83A39BE}" type="presParOf" srcId="{3AC6CB87-74DF-4E30-BA0A-771DF9959AE1}" destId="{3AF59DF0-1C5A-462D-A2F1-8B20AEDCB7BA}" srcOrd="1" destOrd="0" presId="urn:microsoft.com/office/officeart/2005/8/layout/hList3"/>
    <dgm:cxn modelId="{D799AEFE-D78A-43B1-8B50-A0FE8BEF615F}" type="presParOf" srcId="{3AF59DF0-1C5A-462D-A2F1-8B20AEDCB7BA}" destId="{C6A6B301-0519-4688-ACB7-DC0D5B066421}" srcOrd="0" destOrd="0" presId="urn:microsoft.com/office/officeart/2005/8/layout/hList3"/>
    <dgm:cxn modelId="{5A6DCCA4-5A40-4E6D-8355-FB17563824D7}" type="presParOf" srcId="{3AF59DF0-1C5A-462D-A2F1-8B20AEDCB7BA}" destId="{7266E939-0AEF-4A4C-B59E-AD39E94268F3}" srcOrd="1" destOrd="0" presId="urn:microsoft.com/office/officeart/2005/8/layout/hList3"/>
    <dgm:cxn modelId="{0C07F73E-1E16-4CD5-A692-22E5595139B8}" type="presParOf" srcId="{3AF59DF0-1C5A-462D-A2F1-8B20AEDCB7BA}" destId="{1B296419-EC17-43A3-AB68-3778B423FCEE}" srcOrd="2" destOrd="0" presId="urn:microsoft.com/office/officeart/2005/8/layout/hList3"/>
    <dgm:cxn modelId="{AA008CC9-2EA7-4EED-9EBE-CB8309E44A35}" type="presParOf" srcId="{3AF59DF0-1C5A-462D-A2F1-8B20AEDCB7BA}" destId="{1F84CC6F-F02F-449E-8323-2D3FB861B50A}" srcOrd="3" destOrd="0" presId="urn:microsoft.com/office/officeart/2005/8/layout/hList3"/>
    <dgm:cxn modelId="{6DA4D24B-ACB4-4C34-BE5A-45290DD3CAD2}" type="presParOf" srcId="{3AF59DF0-1C5A-462D-A2F1-8B20AEDCB7BA}" destId="{AE19A89E-59A1-41F9-B9E9-1FB8095B9645}" srcOrd="4" destOrd="0" presId="urn:microsoft.com/office/officeart/2005/8/layout/hList3"/>
    <dgm:cxn modelId="{87FD2FDA-0D80-494D-B0FE-5621FFA6D69B}" type="presParOf" srcId="{3AC6CB87-74DF-4E30-BA0A-771DF9959AE1}" destId="{29B18B0E-3D8E-4EF5-89BA-9140F9B40F3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24398D-4498-4C51-90A1-CC052E22E6D3}" type="doc">
      <dgm:prSet loTypeId="urn:microsoft.com/office/officeart/2005/8/layout/hProcess9" loCatId="process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s-MX"/>
        </a:p>
      </dgm:t>
    </dgm:pt>
    <dgm:pt modelId="{85E77123-EAA9-494C-BE68-40054AB01314}">
      <dgm:prSet phldrT="[Texto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MX" dirty="0"/>
            <a:t>Inicio del proceso</a:t>
          </a:r>
        </a:p>
      </dgm:t>
    </dgm:pt>
    <dgm:pt modelId="{0765F149-F888-49D5-A266-DD5C9E6F211F}" type="parTrans" cxnId="{9B9B69F6-0648-460D-89A2-532CAC6C9392}">
      <dgm:prSet/>
      <dgm:spPr/>
      <dgm:t>
        <a:bodyPr/>
        <a:lstStyle/>
        <a:p>
          <a:endParaRPr lang="es-MX"/>
        </a:p>
      </dgm:t>
    </dgm:pt>
    <dgm:pt modelId="{5AAA22AD-0197-4E95-9AA8-BDC9A216689E}" type="sibTrans" cxnId="{9B9B69F6-0648-460D-89A2-532CAC6C9392}">
      <dgm:prSet/>
      <dgm:spPr/>
      <dgm:t>
        <a:bodyPr/>
        <a:lstStyle/>
        <a:p>
          <a:endParaRPr lang="es-MX"/>
        </a:p>
      </dgm:t>
    </dgm:pt>
    <dgm:pt modelId="{2C86344B-484F-4489-85E4-45E643E316C6}">
      <dgm:prSet phldrT="[Texto]"/>
      <dgm:spPr/>
      <dgm:t>
        <a:bodyPr/>
        <a:lstStyle/>
        <a:p>
          <a:r>
            <a:rPr lang="es-MX" dirty="0"/>
            <a:t>La Instancia Ejecutora (IE) invita a los beneficiarios indirectos a participar en el Comité de Contraloría Social</a:t>
          </a:r>
        </a:p>
      </dgm:t>
    </dgm:pt>
    <dgm:pt modelId="{312B35D6-C405-492B-A0C5-870003D754B6}" type="parTrans" cxnId="{5528A70D-0714-4E85-8E37-FE7FD97CA6D0}">
      <dgm:prSet/>
      <dgm:spPr/>
      <dgm:t>
        <a:bodyPr/>
        <a:lstStyle/>
        <a:p>
          <a:endParaRPr lang="es-MX"/>
        </a:p>
      </dgm:t>
    </dgm:pt>
    <dgm:pt modelId="{C0ACE487-355A-401C-92AD-FF290A063399}" type="sibTrans" cxnId="{5528A70D-0714-4E85-8E37-FE7FD97CA6D0}">
      <dgm:prSet/>
      <dgm:spPr/>
      <dgm:t>
        <a:bodyPr/>
        <a:lstStyle/>
        <a:p>
          <a:endParaRPr lang="es-MX"/>
        </a:p>
      </dgm:t>
    </dgm:pt>
    <dgm:pt modelId="{8F476085-FE3D-42E7-833F-87FD4D54B81B}">
      <dgm:prSet phldrT="[Texto]"/>
      <dgm:spPr/>
      <dgm:t>
        <a:bodyPr/>
        <a:lstStyle/>
        <a:p>
          <a:r>
            <a:rPr lang="es-MX" dirty="0"/>
            <a:t>Se integra el Comité por medio de votación abierta</a:t>
          </a:r>
        </a:p>
      </dgm:t>
    </dgm:pt>
    <dgm:pt modelId="{6516ABB0-908D-4069-9A49-7DCD6F7F22E6}" type="parTrans" cxnId="{CA4CC8A7-60C1-449B-B329-6DB6E8C59F28}">
      <dgm:prSet/>
      <dgm:spPr/>
      <dgm:t>
        <a:bodyPr/>
        <a:lstStyle/>
        <a:p>
          <a:endParaRPr lang="es-MX"/>
        </a:p>
      </dgm:t>
    </dgm:pt>
    <dgm:pt modelId="{0CD57ABA-A546-4999-BE41-98515696BBE7}" type="sibTrans" cxnId="{CA4CC8A7-60C1-449B-B329-6DB6E8C59F28}">
      <dgm:prSet/>
      <dgm:spPr/>
      <dgm:t>
        <a:bodyPr/>
        <a:lstStyle/>
        <a:p>
          <a:endParaRPr lang="es-MX"/>
        </a:p>
      </dgm:t>
    </dgm:pt>
    <dgm:pt modelId="{C8E9E6C3-5F7F-441C-813C-BDF132573316}">
      <dgm:prSet phldrT="[Texto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dirty="0"/>
            <a:t>La IE registra el Comité en el Sistema Informático de Contraloría Social (SICS)</a:t>
          </a:r>
        </a:p>
      </dgm:t>
    </dgm:pt>
    <dgm:pt modelId="{059B4731-66B0-46AD-9D27-0D11F9F29074}" type="parTrans" cxnId="{3DAE5A66-EA70-4ED4-9905-4AE7FFE905DC}">
      <dgm:prSet/>
      <dgm:spPr/>
      <dgm:t>
        <a:bodyPr/>
        <a:lstStyle/>
        <a:p>
          <a:endParaRPr lang="es-MX"/>
        </a:p>
      </dgm:t>
    </dgm:pt>
    <dgm:pt modelId="{4DEA2738-9208-43EF-B8E7-CBBB841B1647}" type="sibTrans" cxnId="{3DAE5A66-EA70-4ED4-9905-4AE7FFE905DC}">
      <dgm:prSet/>
      <dgm:spPr/>
      <dgm:t>
        <a:bodyPr/>
        <a:lstStyle/>
        <a:p>
          <a:endParaRPr lang="es-MX"/>
        </a:p>
      </dgm:t>
    </dgm:pt>
    <dgm:pt modelId="{078091AD-6E31-4AF5-80DF-F24E47C0F316}">
      <dgm:prSet phldrT="[Texto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dirty="0"/>
            <a:t>El Comité recibe capacitación sobre normativa y procesos  de la IE</a:t>
          </a:r>
        </a:p>
      </dgm:t>
    </dgm:pt>
    <dgm:pt modelId="{975604D5-2A7F-4E98-8846-3FEAD438FF78}" type="parTrans" cxnId="{208B3ADB-0748-4EB2-B967-DEDBD9A877FA}">
      <dgm:prSet/>
      <dgm:spPr/>
      <dgm:t>
        <a:bodyPr/>
        <a:lstStyle/>
        <a:p>
          <a:endParaRPr lang="es-MX"/>
        </a:p>
      </dgm:t>
    </dgm:pt>
    <dgm:pt modelId="{EF3AA64B-1F79-4DE0-833D-503F18665170}" type="sibTrans" cxnId="{208B3ADB-0748-4EB2-B967-DEDBD9A877FA}">
      <dgm:prSet/>
      <dgm:spPr/>
      <dgm:t>
        <a:bodyPr/>
        <a:lstStyle/>
        <a:p>
          <a:endParaRPr lang="es-MX"/>
        </a:p>
      </dgm:t>
    </dgm:pt>
    <dgm:pt modelId="{7D4EC5C4-5A6B-4C7B-9C7F-94B62CFF4BD5}">
      <dgm:prSet phldrT="[Texto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dirty="0"/>
            <a:t>El Comité reporta los resultados de la vigilancia del recurso en los formatos establecidos.</a:t>
          </a:r>
        </a:p>
      </dgm:t>
    </dgm:pt>
    <dgm:pt modelId="{B7A54CF9-52E6-4CD6-BE96-24F7871A8E20}" type="parTrans" cxnId="{F691543B-F1A9-429C-ABD2-B14463372511}">
      <dgm:prSet/>
      <dgm:spPr/>
      <dgm:t>
        <a:bodyPr/>
        <a:lstStyle/>
        <a:p>
          <a:endParaRPr lang="es-MX"/>
        </a:p>
      </dgm:t>
    </dgm:pt>
    <dgm:pt modelId="{6A2F9C5D-32F7-4A14-965D-CF2C6A381383}" type="sibTrans" cxnId="{F691543B-F1A9-429C-ABD2-B14463372511}">
      <dgm:prSet/>
      <dgm:spPr/>
      <dgm:t>
        <a:bodyPr/>
        <a:lstStyle/>
        <a:p>
          <a:endParaRPr lang="es-MX"/>
        </a:p>
      </dgm:t>
    </dgm:pt>
    <dgm:pt modelId="{F340BAD3-04D7-4F7C-9F57-FD93A38C9F82}">
      <dgm:prSet phldrT="[Texto]"/>
      <dgm:spPr/>
      <dgm:t>
        <a:bodyPr/>
        <a:lstStyle/>
        <a:p>
          <a:r>
            <a:rPr lang="es-MX" dirty="0"/>
            <a:t>La IE recibe los formatos de vigilancia y los registra en el SICS</a:t>
          </a:r>
        </a:p>
      </dgm:t>
    </dgm:pt>
    <dgm:pt modelId="{88638E86-1599-442E-9850-8010C429CE66}" type="parTrans" cxnId="{FB7DA46E-B461-40F5-B8E6-0C3CAEB3EEE5}">
      <dgm:prSet/>
      <dgm:spPr/>
      <dgm:t>
        <a:bodyPr/>
        <a:lstStyle/>
        <a:p>
          <a:endParaRPr lang="es-MX"/>
        </a:p>
      </dgm:t>
    </dgm:pt>
    <dgm:pt modelId="{AE624B5E-D5BF-4E7D-B1FF-51C6D1114F48}" type="sibTrans" cxnId="{FB7DA46E-B461-40F5-B8E6-0C3CAEB3EEE5}">
      <dgm:prSet/>
      <dgm:spPr/>
      <dgm:t>
        <a:bodyPr/>
        <a:lstStyle/>
        <a:p>
          <a:endParaRPr lang="es-MX"/>
        </a:p>
      </dgm:t>
    </dgm:pt>
    <dgm:pt modelId="{50E89E53-8271-4716-9434-F82254AF2256}">
      <dgm:prSet phldrT="[Texto]"/>
      <dgm:spPr/>
      <dgm:t>
        <a:bodyPr/>
        <a:lstStyle/>
        <a:p>
          <a:r>
            <a:rPr lang="es-MX" dirty="0"/>
            <a:t>La IE elabora un informe final sobre los resultados de la Contraloría Social en el ejercicio fiscal</a:t>
          </a:r>
        </a:p>
      </dgm:t>
    </dgm:pt>
    <dgm:pt modelId="{80F997F0-2E75-41AD-845C-6D75E2EF2984}" type="parTrans" cxnId="{4E8E2735-1EB9-4017-8146-78873C131F77}">
      <dgm:prSet/>
      <dgm:spPr/>
      <dgm:t>
        <a:bodyPr/>
        <a:lstStyle/>
        <a:p>
          <a:endParaRPr lang="es-MX"/>
        </a:p>
      </dgm:t>
    </dgm:pt>
    <dgm:pt modelId="{3422A586-5F61-4111-9A05-8646E6947C33}" type="sibTrans" cxnId="{4E8E2735-1EB9-4017-8146-78873C131F77}">
      <dgm:prSet/>
      <dgm:spPr/>
      <dgm:t>
        <a:bodyPr/>
        <a:lstStyle/>
        <a:p>
          <a:endParaRPr lang="es-MX"/>
        </a:p>
      </dgm:t>
    </dgm:pt>
    <dgm:pt modelId="{09F30ABF-2664-4B35-8146-2E0ED88F2E2B}">
      <dgm:prSet phldrT="[Texto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MX" dirty="0"/>
            <a:t>Fin del proceso</a:t>
          </a:r>
        </a:p>
      </dgm:t>
    </dgm:pt>
    <dgm:pt modelId="{61AA40CB-FA03-49F3-AFB4-0940F3C8D941}" type="parTrans" cxnId="{CB11F026-7BCB-4FA4-9A37-CD139D40EA39}">
      <dgm:prSet/>
      <dgm:spPr/>
      <dgm:t>
        <a:bodyPr/>
        <a:lstStyle/>
        <a:p>
          <a:endParaRPr lang="es-MX"/>
        </a:p>
      </dgm:t>
    </dgm:pt>
    <dgm:pt modelId="{CCAE8E26-792A-4C21-9821-8B9394FFAEFD}" type="sibTrans" cxnId="{CB11F026-7BCB-4FA4-9A37-CD139D40EA39}">
      <dgm:prSet/>
      <dgm:spPr/>
      <dgm:t>
        <a:bodyPr/>
        <a:lstStyle/>
        <a:p>
          <a:endParaRPr lang="es-MX"/>
        </a:p>
      </dgm:t>
    </dgm:pt>
    <dgm:pt modelId="{B9456C3B-8104-4E12-86E2-B6E0AB822D61}" type="pres">
      <dgm:prSet presAssocID="{4C24398D-4498-4C51-90A1-CC052E22E6D3}" presName="CompostProcess" presStyleCnt="0">
        <dgm:presLayoutVars>
          <dgm:dir/>
          <dgm:resizeHandles val="exact"/>
        </dgm:presLayoutVars>
      </dgm:prSet>
      <dgm:spPr/>
    </dgm:pt>
    <dgm:pt modelId="{B04BB697-5252-464E-93BE-3736339F9256}" type="pres">
      <dgm:prSet presAssocID="{4C24398D-4498-4C51-90A1-CC052E22E6D3}" presName="arrow" presStyleLbl="bgShp" presStyleIdx="0" presStyleCnt="1"/>
      <dgm:spPr/>
    </dgm:pt>
    <dgm:pt modelId="{6FC25838-3BCA-438A-B9DD-79D92E25760E}" type="pres">
      <dgm:prSet presAssocID="{4C24398D-4498-4C51-90A1-CC052E22E6D3}" presName="linearProcess" presStyleCnt="0"/>
      <dgm:spPr/>
    </dgm:pt>
    <dgm:pt modelId="{C17EE59B-F5A8-42E9-93C0-9E7DA08A2E99}" type="pres">
      <dgm:prSet presAssocID="{85E77123-EAA9-494C-BE68-40054AB01314}" presName="textNode" presStyleLbl="node1" presStyleIdx="0" presStyleCnt="9">
        <dgm:presLayoutVars>
          <dgm:bulletEnabled val="1"/>
        </dgm:presLayoutVars>
      </dgm:prSet>
      <dgm:spPr/>
    </dgm:pt>
    <dgm:pt modelId="{DFB2A687-4C77-4814-B3F7-494D1E4A49E7}" type="pres">
      <dgm:prSet presAssocID="{5AAA22AD-0197-4E95-9AA8-BDC9A216689E}" presName="sibTrans" presStyleCnt="0"/>
      <dgm:spPr/>
    </dgm:pt>
    <dgm:pt modelId="{64287DC6-8688-4D9D-8637-A72D7BA88A80}" type="pres">
      <dgm:prSet presAssocID="{2C86344B-484F-4489-85E4-45E643E316C6}" presName="textNode" presStyleLbl="node1" presStyleIdx="1" presStyleCnt="9">
        <dgm:presLayoutVars>
          <dgm:bulletEnabled val="1"/>
        </dgm:presLayoutVars>
      </dgm:prSet>
      <dgm:spPr/>
    </dgm:pt>
    <dgm:pt modelId="{E6AC4192-9DDB-4A76-A8E0-B88279F47F30}" type="pres">
      <dgm:prSet presAssocID="{C0ACE487-355A-401C-92AD-FF290A063399}" presName="sibTrans" presStyleCnt="0"/>
      <dgm:spPr/>
    </dgm:pt>
    <dgm:pt modelId="{5CF89947-E38D-40BC-B222-A0A026D560A8}" type="pres">
      <dgm:prSet presAssocID="{8F476085-FE3D-42E7-833F-87FD4D54B81B}" presName="textNode" presStyleLbl="node1" presStyleIdx="2" presStyleCnt="9">
        <dgm:presLayoutVars>
          <dgm:bulletEnabled val="1"/>
        </dgm:presLayoutVars>
      </dgm:prSet>
      <dgm:spPr/>
    </dgm:pt>
    <dgm:pt modelId="{C10BC395-4350-42B7-83CD-099ABE8E8188}" type="pres">
      <dgm:prSet presAssocID="{0CD57ABA-A546-4999-BE41-98515696BBE7}" presName="sibTrans" presStyleCnt="0"/>
      <dgm:spPr/>
    </dgm:pt>
    <dgm:pt modelId="{4023CDD5-DDB3-4813-81A8-E801B6FD6C78}" type="pres">
      <dgm:prSet presAssocID="{C8E9E6C3-5F7F-441C-813C-BDF132573316}" presName="textNode" presStyleLbl="node1" presStyleIdx="3" presStyleCnt="9">
        <dgm:presLayoutVars>
          <dgm:bulletEnabled val="1"/>
        </dgm:presLayoutVars>
      </dgm:prSet>
      <dgm:spPr/>
    </dgm:pt>
    <dgm:pt modelId="{1FBF3201-D93D-451F-B051-9B3F32F59D0C}" type="pres">
      <dgm:prSet presAssocID="{4DEA2738-9208-43EF-B8E7-CBBB841B1647}" presName="sibTrans" presStyleCnt="0"/>
      <dgm:spPr/>
    </dgm:pt>
    <dgm:pt modelId="{592BDCC5-4475-444E-BDFA-47D9E10802D4}" type="pres">
      <dgm:prSet presAssocID="{078091AD-6E31-4AF5-80DF-F24E47C0F316}" presName="textNode" presStyleLbl="node1" presStyleIdx="4" presStyleCnt="9">
        <dgm:presLayoutVars>
          <dgm:bulletEnabled val="1"/>
        </dgm:presLayoutVars>
      </dgm:prSet>
      <dgm:spPr/>
    </dgm:pt>
    <dgm:pt modelId="{A13EA239-F46B-4277-899D-7CD2690B4A4B}" type="pres">
      <dgm:prSet presAssocID="{EF3AA64B-1F79-4DE0-833D-503F18665170}" presName="sibTrans" presStyleCnt="0"/>
      <dgm:spPr/>
    </dgm:pt>
    <dgm:pt modelId="{A2BD1A5B-E7A3-491C-89DD-21DBD4542202}" type="pres">
      <dgm:prSet presAssocID="{7D4EC5C4-5A6B-4C7B-9C7F-94B62CFF4BD5}" presName="textNode" presStyleLbl="node1" presStyleIdx="5" presStyleCnt="9">
        <dgm:presLayoutVars>
          <dgm:bulletEnabled val="1"/>
        </dgm:presLayoutVars>
      </dgm:prSet>
      <dgm:spPr/>
    </dgm:pt>
    <dgm:pt modelId="{EF672B05-DE19-4615-8D0D-771B62C74783}" type="pres">
      <dgm:prSet presAssocID="{6A2F9C5D-32F7-4A14-965D-CF2C6A381383}" presName="sibTrans" presStyleCnt="0"/>
      <dgm:spPr/>
    </dgm:pt>
    <dgm:pt modelId="{883A267B-C160-481C-8B55-5EEB0E56B2AD}" type="pres">
      <dgm:prSet presAssocID="{F340BAD3-04D7-4F7C-9F57-FD93A38C9F82}" presName="textNode" presStyleLbl="node1" presStyleIdx="6" presStyleCnt="9">
        <dgm:presLayoutVars>
          <dgm:bulletEnabled val="1"/>
        </dgm:presLayoutVars>
      </dgm:prSet>
      <dgm:spPr/>
    </dgm:pt>
    <dgm:pt modelId="{7464D062-28DC-455C-878D-79A978E99BC4}" type="pres">
      <dgm:prSet presAssocID="{AE624B5E-D5BF-4E7D-B1FF-51C6D1114F48}" presName="sibTrans" presStyleCnt="0"/>
      <dgm:spPr/>
    </dgm:pt>
    <dgm:pt modelId="{5C2599E4-B0FB-45E6-A4D1-02BDFE3018D6}" type="pres">
      <dgm:prSet presAssocID="{50E89E53-8271-4716-9434-F82254AF2256}" presName="textNode" presStyleLbl="node1" presStyleIdx="7" presStyleCnt="9">
        <dgm:presLayoutVars>
          <dgm:bulletEnabled val="1"/>
        </dgm:presLayoutVars>
      </dgm:prSet>
      <dgm:spPr/>
    </dgm:pt>
    <dgm:pt modelId="{D33E20DE-3595-4CB3-A3E7-60258FC52CB3}" type="pres">
      <dgm:prSet presAssocID="{3422A586-5F61-4111-9A05-8646E6947C33}" presName="sibTrans" presStyleCnt="0"/>
      <dgm:spPr/>
    </dgm:pt>
    <dgm:pt modelId="{1D851456-D50F-41CA-87B2-C3EDDBDE5FFB}" type="pres">
      <dgm:prSet presAssocID="{09F30ABF-2664-4B35-8146-2E0ED88F2E2B}" presName="textNode" presStyleLbl="node1" presStyleIdx="8" presStyleCnt="9">
        <dgm:presLayoutVars>
          <dgm:bulletEnabled val="1"/>
        </dgm:presLayoutVars>
      </dgm:prSet>
      <dgm:spPr/>
    </dgm:pt>
  </dgm:ptLst>
  <dgm:cxnLst>
    <dgm:cxn modelId="{5528A70D-0714-4E85-8E37-FE7FD97CA6D0}" srcId="{4C24398D-4498-4C51-90A1-CC052E22E6D3}" destId="{2C86344B-484F-4489-85E4-45E643E316C6}" srcOrd="1" destOrd="0" parTransId="{312B35D6-C405-492B-A0C5-870003D754B6}" sibTransId="{C0ACE487-355A-401C-92AD-FF290A063399}"/>
    <dgm:cxn modelId="{CB11F026-7BCB-4FA4-9A37-CD139D40EA39}" srcId="{4C24398D-4498-4C51-90A1-CC052E22E6D3}" destId="{09F30ABF-2664-4B35-8146-2E0ED88F2E2B}" srcOrd="8" destOrd="0" parTransId="{61AA40CB-FA03-49F3-AFB4-0940F3C8D941}" sibTransId="{CCAE8E26-792A-4C21-9821-8B9394FFAEFD}"/>
    <dgm:cxn modelId="{5BA4762F-4BFC-4F9C-8F89-0D8098F39B6A}" type="presOf" srcId="{2C86344B-484F-4489-85E4-45E643E316C6}" destId="{64287DC6-8688-4D9D-8637-A72D7BA88A80}" srcOrd="0" destOrd="0" presId="urn:microsoft.com/office/officeart/2005/8/layout/hProcess9"/>
    <dgm:cxn modelId="{4E8E2735-1EB9-4017-8146-78873C131F77}" srcId="{4C24398D-4498-4C51-90A1-CC052E22E6D3}" destId="{50E89E53-8271-4716-9434-F82254AF2256}" srcOrd="7" destOrd="0" parTransId="{80F997F0-2E75-41AD-845C-6D75E2EF2984}" sibTransId="{3422A586-5F61-4111-9A05-8646E6947C33}"/>
    <dgm:cxn modelId="{F691543B-F1A9-429C-ABD2-B14463372511}" srcId="{4C24398D-4498-4C51-90A1-CC052E22E6D3}" destId="{7D4EC5C4-5A6B-4C7B-9C7F-94B62CFF4BD5}" srcOrd="5" destOrd="0" parTransId="{B7A54CF9-52E6-4CD6-BE96-24F7871A8E20}" sibTransId="{6A2F9C5D-32F7-4A14-965D-CF2C6A381383}"/>
    <dgm:cxn modelId="{5AE5E85F-9376-4C3F-8052-BDB3B9019602}" type="presOf" srcId="{50E89E53-8271-4716-9434-F82254AF2256}" destId="{5C2599E4-B0FB-45E6-A4D1-02BDFE3018D6}" srcOrd="0" destOrd="0" presId="urn:microsoft.com/office/officeart/2005/8/layout/hProcess9"/>
    <dgm:cxn modelId="{3DAE5A66-EA70-4ED4-9905-4AE7FFE905DC}" srcId="{4C24398D-4498-4C51-90A1-CC052E22E6D3}" destId="{C8E9E6C3-5F7F-441C-813C-BDF132573316}" srcOrd="3" destOrd="0" parTransId="{059B4731-66B0-46AD-9D27-0D11F9F29074}" sibTransId="{4DEA2738-9208-43EF-B8E7-CBBB841B1647}"/>
    <dgm:cxn modelId="{FB7DA46E-B461-40F5-B8E6-0C3CAEB3EEE5}" srcId="{4C24398D-4498-4C51-90A1-CC052E22E6D3}" destId="{F340BAD3-04D7-4F7C-9F57-FD93A38C9F82}" srcOrd="6" destOrd="0" parTransId="{88638E86-1599-442E-9850-8010C429CE66}" sibTransId="{AE624B5E-D5BF-4E7D-B1FF-51C6D1114F48}"/>
    <dgm:cxn modelId="{D001FE50-09C2-40D0-91C5-29DB4236BFED}" type="presOf" srcId="{8F476085-FE3D-42E7-833F-87FD4D54B81B}" destId="{5CF89947-E38D-40BC-B222-A0A026D560A8}" srcOrd="0" destOrd="0" presId="urn:microsoft.com/office/officeart/2005/8/layout/hProcess9"/>
    <dgm:cxn modelId="{9E27B358-FEB0-45D1-A811-525AA00FD304}" type="presOf" srcId="{C8E9E6C3-5F7F-441C-813C-BDF132573316}" destId="{4023CDD5-DDB3-4813-81A8-E801B6FD6C78}" srcOrd="0" destOrd="0" presId="urn:microsoft.com/office/officeart/2005/8/layout/hProcess9"/>
    <dgm:cxn modelId="{EDD26783-701D-4A26-A72D-F7A373FBD584}" type="presOf" srcId="{078091AD-6E31-4AF5-80DF-F24E47C0F316}" destId="{592BDCC5-4475-444E-BDFA-47D9E10802D4}" srcOrd="0" destOrd="0" presId="urn:microsoft.com/office/officeart/2005/8/layout/hProcess9"/>
    <dgm:cxn modelId="{EB448E8A-0BC4-4331-9EEB-E34CBDB0DA97}" type="presOf" srcId="{4C24398D-4498-4C51-90A1-CC052E22E6D3}" destId="{B9456C3B-8104-4E12-86E2-B6E0AB822D61}" srcOrd="0" destOrd="0" presId="urn:microsoft.com/office/officeart/2005/8/layout/hProcess9"/>
    <dgm:cxn modelId="{A08BE695-724B-4171-805E-809C0B3962B6}" type="presOf" srcId="{7D4EC5C4-5A6B-4C7B-9C7F-94B62CFF4BD5}" destId="{A2BD1A5B-E7A3-491C-89DD-21DBD4542202}" srcOrd="0" destOrd="0" presId="urn:microsoft.com/office/officeart/2005/8/layout/hProcess9"/>
    <dgm:cxn modelId="{0BFCEA96-4E21-4BC0-BB9F-8A233F8592F4}" type="presOf" srcId="{F340BAD3-04D7-4F7C-9F57-FD93A38C9F82}" destId="{883A267B-C160-481C-8B55-5EEB0E56B2AD}" srcOrd="0" destOrd="0" presId="urn:microsoft.com/office/officeart/2005/8/layout/hProcess9"/>
    <dgm:cxn modelId="{FC10C0A7-68BA-479F-AD19-0426598A429A}" type="presOf" srcId="{09F30ABF-2664-4B35-8146-2E0ED88F2E2B}" destId="{1D851456-D50F-41CA-87B2-C3EDDBDE5FFB}" srcOrd="0" destOrd="0" presId="urn:microsoft.com/office/officeart/2005/8/layout/hProcess9"/>
    <dgm:cxn modelId="{CA4CC8A7-60C1-449B-B329-6DB6E8C59F28}" srcId="{4C24398D-4498-4C51-90A1-CC052E22E6D3}" destId="{8F476085-FE3D-42E7-833F-87FD4D54B81B}" srcOrd="2" destOrd="0" parTransId="{6516ABB0-908D-4069-9A49-7DCD6F7F22E6}" sibTransId="{0CD57ABA-A546-4999-BE41-98515696BBE7}"/>
    <dgm:cxn modelId="{318B28B2-35DD-470B-8BF9-3758E922D31F}" type="presOf" srcId="{85E77123-EAA9-494C-BE68-40054AB01314}" destId="{C17EE59B-F5A8-42E9-93C0-9E7DA08A2E99}" srcOrd="0" destOrd="0" presId="urn:microsoft.com/office/officeart/2005/8/layout/hProcess9"/>
    <dgm:cxn modelId="{208B3ADB-0748-4EB2-B967-DEDBD9A877FA}" srcId="{4C24398D-4498-4C51-90A1-CC052E22E6D3}" destId="{078091AD-6E31-4AF5-80DF-F24E47C0F316}" srcOrd="4" destOrd="0" parTransId="{975604D5-2A7F-4E98-8846-3FEAD438FF78}" sibTransId="{EF3AA64B-1F79-4DE0-833D-503F18665170}"/>
    <dgm:cxn modelId="{9B9B69F6-0648-460D-89A2-532CAC6C9392}" srcId="{4C24398D-4498-4C51-90A1-CC052E22E6D3}" destId="{85E77123-EAA9-494C-BE68-40054AB01314}" srcOrd="0" destOrd="0" parTransId="{0765F149-F888-49D5-A266-DD5C9E6F211F}" sibTransId="{5AAA22AD-0197-4E95-9AA8-BDC9A216689E}"/>
    <dgm:cxn modelId="{9F07B6AD-1E4E-492C-967F-F5A5979B3BE4}" type="presParOf" srcId="{B9456C3B-8104-4E12-86E2-B6E0AB822D61}" destId="{B04BB697-5252-464E-93BE-3736339F9256}" srcOrd="0" destOrd="0" presId="urn:microsoft.com/office/officeart/2005/8/layout/hProcess9"/>
    <dgm:cxn modelId="{EB3716AA-A38C-43EE-9A14-3C631F2624E8}" type="presParOf" srcId="{B9456C3B-8104-4E12-86E2-B6E0AB822D61}" destId="{6FC25838-3BCA-438A-B9DD-79D92E25760E}" srcOrd="1" destOrd="0" presId="urn:microsoft.com/office/officeart/2005/8/layout/hProcess9"/>
    <dgm:cxn modelId="{547A246E-BA28-4695-A90A-334D3A9FC11A}" type="presParOf" srcId="{6FC25838-3BCA-438A-B9DD-79D92E25760E}" destId="{C17EE59B-F5A8-42E9-93C0-9E7DA08A2E99}" srcOrd="0" destOrd="0" presId="urn:microsoft.com/office/officeart/2005/8/layout/hProcess9"/>
    <dgm:cxn modelId="{E0A26D34-881B-4CCF-B474-CE1CD165E74C}" type="presParOf" srcId="{6FC25838-3BCA-438A-B9DD-79D92E25760E}" destId="{DFB2A687-4C77-4814-B3F7-494D1E4A49E7}" srcOrd="1" destOrd="0" presId="urn:microsoft.com/office/officeart/2005/8/layout/hProcess9"/>
    <dgm:cxn modelId="{30D796FE-0EA9-48C2-B6BA-50DED31BA50D}" type="presParOf" srcId="{6FC25838-3BCA-438A-B9DD-79D92E25760E}" destId="{64287DC6-8688-4D9D-8637-A72D7BA88A80}" srcOrd="2" destOrd="0" presId="urn:microsoft.com/office/officeart/2005/8/layout/hProcess9"/>
    <dgm:cxn modelId="{9D0349D5-FE31-4ABD-9927-6B9D606C41CC}" type="presParOf" srcId="{6FC25838-3BCA-438A-B9DD-79D92E25760E}" destId="{E6AC4192-9DDB-4A76-A8E0-B88279F47F30}" srcOrd="3" destOrd="0" presId="urn:microsoft.com/office/officeart/2005/8/layout/hProcess9"/>
    <dgm:cxn modelId="{1ADB64AA-F17C-4CC1-8DBD-339DD1CE7EA1}" type="presParOf" srcId="{6FC25838-3BCA-438A-B9DD-79D92E25760E}" destId="{5CF89947-E38D-40BC-B222-A0A026D560A8}" srcOrd="4" destOrd="0" presId="urn:microsoft.com/office/officeart/2005/8/layout/hProcess9"/>
    <dgm:cxn modelId="{71ED5899-EE00-44FD-A0F1-4903B33516F2}" type="presParOf" srcId="{6FC25838-3BCA-438A-B9DD-79D92E25760E}" destId="{C10BC395-4350-42B7-83CD-099ABE8E8188}" srcOrd="5" destOrd="0" presId="urn:microsoft.com/office/officeart/2005/8/layout/hProcess9"/>
    <dgm:cxn modelId="{9AE014B1-4808-4B8A-B0FD-48374C43F2E2}" type="presParOf" srcId="{6FC25838-3BCA-438A-B9DD-79D92E25760E}" destId="{4023CDD5-DDB3-4813-81A8-E801B6FD6C78}" srcOrd="6" destOrd="0" presId="urn:microsoft.com/office/officeart/2005/8/layout/hProcess9"/>
    <dgm:cxn modelId="{1ACDC1CB-985D-4C32-B5FB-9A26A61BA4FD}" type="presParOf" srcId="{6FC25838-3BCA-438A-B9DD-79D92E25760E}" destId="{1FBF3201-D93D-451F-B051-9B3F32F59D0C}" srcOrd="7" destOrd="0" presId="urn:microsoft.com/office/officeart/2005/8/layout/hProcess9"/>
    <dgm:cxn modelId="{0D3555E2-8CF2-4142-94E5-6E6FE17D3BAB}" type="presParOf" srcId="{6FC25838-3BCA-438A-B9DD-79D92E25760E}" destId="{592BDCC5-4475-444E-BDFA-47D9E10802D4}" srcOrd="8" destOrd="0" presId="urn:microsoft.com/office/officeart/2005/8/layout/hProcess9"/>
    <dgm:cxn modelId="{F32AAB9F-47A5-4912-90B8-4CB7EB6BBEFB}" type="presParOf" srcId="{6FC25838-3BCA-438A-B9DD-79D92E25760E}" destId="{A13EA239-F46B-4277-899D-7CD2690B4A4B}" srcOrd="9" destOrd="0" presId="urn:microsoft.com/office/officeart/2005/8/layout/hProcess9"/>
    <dgm:cxn modelId="{56DD8671-7E60-4EBA-953F-D1D2D5CD42A9}" type="presParOf" srcId="{6FC25838-3BCA-438A-B9DD-79D92E25760E}" destId="{A2BD1A5B-E7A3-491C-89DD-21DBD4542202}" srcOrd="10" destOrd="0" presId="urn:microsoft.com/office/officeart/2005/8/layout/hProcess9"/>
    <dgm:cxn modelId="{6FFFEF4B-A617-4720-B75E-5C4FEF5DB608}" type="presParOf" srcId="{6FC25838-3BCA-438A-B9DD-79D92E25760E}" destId="{EF672B05-DE19-4615-8D0D-771B62C74783}" srcOrd="11" destOrd="0" presId="urn:microsoft.com/office/officeart/2005/8/layout/hProcess9"/>
    <dgm:cxn modelId="{1BCB7E96-4F2F-4758-AD9E-F47EAADA7D56}" type="presParOf" srcId="{6FC25838-3BCA-438A-B9DD-79D92E25760E}" destId="{883A267B-C160-481C-8B55-5EEB0E56B2AD}" srcOrd="12" destOrd="0" presId="urn:microsoft.com/office/officeart/2005/8/layout/hProcess9"/>
    <dgm:cxn modelId="{B79D6E71-C46A-49EF-BCD4-B9DDA000DA39}" type="presParOf" srcId="{6FC25838-3BCA-438A-B9DD-79D92E25760E}" destId="{7464D062-28DC-455C-878D-79A978E99BC4}" srcOrd="13" destOrd="0" presId="urn:microsoft.com/office/officeart/2005/8/layout/hProcess9"/>
    <dgm:cxn modelId="{5D768F5B-EF5C-45BD-BB05-E5DCE6B62073}" type="presParOf" srcId="{6FC25838-3BCA-438A-B9DD-79D92E25760E}" destId="{5C2599E4-B0FB-45E6-A4D1-02BDFE3018D6}" srcOrd="14" destOrd="0" presId="urn:microsoft.com/office/officeart/2005/8/layout/hProcess9"/>
    <dgm:cxn modelId="{75ED386C-C417-4DD0-9C2C-17D4E5FB2020}" type="presParOf" srcId="{6FC25838-3BCA-438A-B9DD-79D92E25760E}" destId="{D33E20DE-3595-4CB3-A3E7-60258FC52CB3}" srcOrd="15" destOrd="0" presId="urn:microsoft.com/office/officeart/2005/8/layout/hProcess9"/>
    <dgm:cxn modelId="{1B619F2C-A530-4FF8-A7C4-19A278E0E5DC}" type="presParOf" srcId="{6FC25838-3BCA-438A-B9DD-79D92E25760E}" destId="{1D851456-D50F-41CA-87B2-C3EDDBDE5FFB}" srcOrd="1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CB0165-98B3-4255-9A2B-B1AA32F77E57}">
      <dsp:nvSpPr>
        <dsp:cNvPr id="0" name=""/>
        <dsp:cNvSpPr/>
      </dsp:nvSpPr>
      <dsp:spPr>
        <a:xfrm>
          <a:off x="0" y="0"/>
          <a:ext cx="9709266" cy="1201358"/>
        </a:xfrm>
        <a:prstGeom prst="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000" kern="1200" dirty="0"/>
            <a:t>Instancias que participan</a:t>
          </a:r>
        </a:p>
      </dsp:txBody>
      <dsp:txXfrm>
        <a:off x="0" y="0"/>
        <a:ext cx="9709266" cy="1201358"/>
      </dsp:txXfrm>
    </dsp:sp>
    <dsp:sp modelId="{C6A6B301-0519-4688-ACB7-DC0D5B066421}">
      <dsp:nvSpPr>
        <dsp:cNvPr id="0" name=""/>
        <dsp:cNvSpPr/>
      </dsp:nvSpPr>
      <dsp:spPr>
        <a:xfrm>
          <a:off x="1185" y="1299783"/>
          <a:ext cx="1941379" cy="2798442"/>
        </a:xfrm>
        <a:prstGeom prst="rect">
          <a:avLst/>
        </a:prstGeom>
        <a:solidFill>
          <a:schemeClr val="accent6">
            <a:lumMod val="50000"/>
          </a:schemeClr>
        </a:solidFill>
        <a:ln>
          <a:noFill/>
        </a:ln>
        <a:effectLst>
          <a:outerShdw blurRad="114300" dist="114300" dir="5400000" rotWithShape="0">
            <a:srgbClr val="000000">
              <a:alpha val="7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38100" h="3175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600" kern="1200" dirty="0"/>
            <a:t>Secretaría de la Función Pública</a:t>
          </a:r>
        </a:p>
      </dsp:txBody>
      <dsp:txXfrm>
        <a:off x="1185" y="1299783"/>
        <a:ext cx="1941379" cy="2798442"/>
      </dsp:txXfrm>
    </dsp:sp>
    <dsp:sp modelId="{7266E939-0AEF-4A4C-B59E-AD39E94268F3}">
      <dsp:nvSpPr>
        <dsp:cNvPr id="0" name=""/>
        <dsp:cNvSpPr/>
      </dsp:nvSpPr>
      <dsp:spPr>
        <a:xfrm>
          <a:off x="1942564" y="1299783"/>
          <a:ext cx="1941379" cy="2798442"/>
        </a:xfrm>
        <a:prstGeom prst="rect">
          <a:avLst/>
        </a:prstGeom>
        <a:solidFill>
          <a:schemeClr val="accent6">
            <a:lumMod val="50000"/>
          </a:schemeClr>
        </a:solidFill>
        <a:ln>
          <a:solidFill>
            <a:schemeClr val="bg2">
              <a:lumMod val="50000"/>
            </a:schemeClr>
          </a:solidFill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600" kern="1200" dirty="0"/>
            <a:t>Dirección General de Educación Superior  Universitaria (Instancia Normativa)</a:t>
          </a:r>
        </a:p>
      </dsp:txBody>
      <dsp:txXfrm>
        <a:off x="1942564" y="1299783"/>
        <a:ext cx="1941379" cy="2798442"/>
      </dsp:txXfrm>
    </dsp:sp>
    <dsp:sp modelId="{1B296419-EC17-43A3-AB68-3778B423FCEE}">
      <dsp:nvSpPr>
        <dsp:cNvPr id="0" name=""/>
        <dsp:cNvSpPr/>
      </dsp:nvSpPr>
      <dsp:spPr>
        <a:xfrm>
          <a:off x="3883943" y="1299783"/>
          <a:ext cx="1941379" cy="2798442"/>
        </a:xfrm>
        <a:prstGeom prst="rect">
          <a:avLst/>
        </a:prstGeom>
        <a:solidFill>
          <a:schemeClr val="accent6">
            <a:lumMod val="50000"/>
          </a:schemeClr>
        </a:solidFill>
        <a:ln>
          <a:solidFill>
            <a:schemeClr val="bg2">
              <a:lumMod val="50000"/>
            </a:schemeClr>
          </a:solidFill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600" kern="1200" dirty="0"/>
            <a:t>Instituciones de Educación Superior (Instancia Ejecutora)</a:t>
          </a:r>
        </a:p>
      </dsp:txBody>
      <dsp:txXfrm>
        <a:off x="3883943" y="1299783"/>
        <a:ext cx="1941379" cy="2798442"/>
      </dsp:txXfrm>
    </dsp:sp>
    <dsp:sp modelId="{1F84CC6F-F02F-449E-8323-2D3FB861B50A}">
      <dsp:nvSpPr>
        <dsp:cNvPr id="0" name=""/>
        <dsp:cNvSpPr/>
      </dsp:nvSpPr>
      <dsp:spPr>
        <a:xfrm>
          <a:off x="5825322" y="1299783"/>
          <a:ext cx="1941379" cy="2798442"/>
        </a:xfrm>
        <a:prstGeom prst="rect">
          <a:avLst/>
        </a:prstGeom>
        <a:solidFill>
          <a:schemeClr val="accent6">
            <a:lumMod val="50000"/>
          </a:schemeClr>
        </a:solidFill>
        <a:ln>
          <a:solidFill>
            <a:schemeClr val="bg2">
              <a:lumMod val="50000"/>
            </a:schemeClr>
          </a:solidFill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600" kern="1200" dirty="0"/>
            <a:t>Beneficiarios (indirectos) del PFCE   Comités</a:t>
          </a:r>
        </a:p>
      </dsp:txBody>
      <dsp:txXfrm>
        <a:off x="5825322" y="1299783"/>
        <a:ext cx="1941379" cy="2798442"/>
      </dsp:txXfrm>
    </dsp:sp>
    <dsp:sp modelId="{AE19A89E-59A1-41F9-B9E9-1FB8095B9645}">
      <dsp:nvSpPr>
        <dsp:cNvPr id="0" name=""/>
        <dsp:cNvSpPr/>
      </dsp:nvSpPr>
      <dsp:spPr>
        <a:xfrm>
          <a:off x="7766701" y="1299783"/>
          <a:ext cx="1941379" cy="2798442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shade val="48000"/>
                <a:satMod val="180000"/>
                <a:lumMod val="94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solidFill>
            <a:schemeClr val="bg2">
              <a:lumMod val="50000"/>
            </a:schemeClr>
          </a:solidFill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600" kern="1200" dirty="0"/>
            <a:t>Órgano Estatal de Control</a:t>
          </a:r>
        </a:p>
      </dsp:txBody>
      <dsp:txXfrm>
        <a:off x="7766701" y="1299783"/>
        <a:ext cx="1941379" cy="2798442"/>
      </dsp:txXfrm>
    </dsp:sp>
    <dsp:sp modelId="{29B18B0E-3D8E-4EF5-89BA-9140F9B40F3A}">
      <dsp:nvSpPr>
        <dsp:cNvPr id="0" name=""/>
        <dsp:cNvSpPr/>
      </dsp:nvSpPr>
      <dsp:spPr>
        <a:xfrm>
          <a:off x="0" y="4098226"/>
          <a:ext cx="9709266" cy="310938"/>
        </a:xfrm>
        <a:prstGeom prst="rect">
          <a:avLst/>
        </a:prstGeom>
        <a:solidFill>
          <a:schemeClr val="accent6">
            <a:lumMod val="5000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4BB697-5252-464E-93BE-3736339F9256}">
      <dsp:nvSpPr>
        <dsp:cNvPr id="0" name=""/>
        <dsp:cNvSpPr/>
      </dsp:nvSpPr>
      <dsp:spPr>
        <a:xfrm>
          <a:off x="881564" y="0"/>
          <a:ext cx="9991066" cy="4583430"/>
        </a:xfrm>
        <a:prstGeom prst="rightArrow">
          <a:avLst/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7EE59B-F5A8-42E9-93C0-9E7DA08A2E99}">
      <dsp:nvSpPr>
        <dsp:cNvPr id="0" name=""/>
        <dsp:cNvSpPr/>
      </dsp:nvSpPr>
      <dsp:spPr>
        <a:xfrm>
          <a:off x="3300" y="1375029"/>
          <a:ext cx="1249744" cy="1833372"/>
        </a:xfrm>
        <a:prstGeom prst="roundRect">
          <a:avLst/>
        </a:prstGeom>
        <a:solidFill>
          <a:schemeClr val="accent6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Inicio del proceso</a:t>
          </a:r>
        </a:p>
      </dsp:txBody>
      <dsp:txXfrm>
        <a:off x="64307" y="1436036"/>
        <a:ext cx="1127730" cy="1711358"/>
      </dsp:txXfrm>
    </dsp:sp>
    <dsp:sp modelId="{64287DC6-8688-4D9D-8637-A72D7BA88A80}">
      <dsp:nvSpPr>
        <dsp:cNvPr id="0" name=""/>
        <dsp:cNvSpPr/>
      </dsp:nvSpPr>
      <dsp:spPr>
        <a:xfrm>
          <a:off x="1315531" y="1375029"/>
          <a:ext cx="1249744" cy="1833372"/>
        </a:xfrm>
        <a:prstGeom prst="roundRect">
          <a:avLst/>
        </a:prstGeom>
        <a:solidFill>
          <a:schemeClr val="accent6">
            <a:shade val="50000"/>
            <a:hueOff val="81872"/>
            <a:satOff val="-3579"/>
            <a:lumOff val="976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La Instancia Ejecutora (IE) invita a los beneficiarios indirectos a participar en el Comité de Contraloría Social</a:t>
          </a:r>
        </a:p>
      </dsp:txBody>
      <dsp:txXfrm>
        <a:off x="1376538" y="1436036"/>
        <a:ext cx="1127730" cy="1711358"/>
      </dsp:txXfrm>
    </dsp:sp>
    <dsp:sp modelId="{5CF89947-E38D-40BC-B222-A0A026D560A8}">
      <dsp:nvSpPr>
        <dsp:cNvPr id="0" name=""/>
        <dsp:cNvSpPr/>
      </dsp:nvSpPr>
      <dsp:spPr>
        <a:xfrm>
          <a:off x="2627763" y="1375029"/>
          <a:ext cx="1249744" cy="1833372"/>
        </a:xfrm>
        <a:prstGeom prst="roundRect">
          <a:avLst/>
        </a:prstGeom>
        <a:solidFill>
          <a:schemeClr val="accent6">
            <a:shade val="50000"/>
            <a:hueOff val="163744"/>
            <a:satOff val="-7158"/>
            <a:lumOff val="1953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Se integra el Comité por medio de votación abierta</a:t>
          </a:r>
        </a:p>
      </dsp:txBody>
      <dsp:txXfrm>
        <a:off x="2688770" y="1436036"/>
        <a:ext cx="1127730" cy="1711358"/>
      </dsp:txXfrm>
    </dsp:sp>
    <dsp:sp modelId="{4023CDD5-DDB3-4813-81A8-E801B6FD6C78}">
      <dsp:nvSpPr>
        <dsp:cNvPr id="0" name=""/>
        <dsp:cNvSpPr/>
      </dsp:nvSpPr>
      <dsp:spPr>
        <a:xfrm>
          <a:off x="3939994" y="1375029"/>
          <a:ext cx="1249744" cy="1833372"/>
        </a:xfrm>
        <a:prstGeom prst="round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La IE registra el Comité en el Sistema Informático de Contraloría Social (SICS)</a:t>
          </a:r>
        </a:p>
      </dsp:txBody>
      <dsp:txXfrm>
        <a:off x="4001001" y="1436036"/>
        <a:ext cx="1127730" cy="1711358"/>
      </dsp:txXfrm>
    </dsp:sp>
    <dsp:sp modelId="{592BDCC5-4475-444E-BDFA-47D9E10802D4}">
      <dsp:nvSpPr>
        <dsp:cNvPr id="0" name=""/>
        <dsp:cNvSpPr/>
      </dsp:nvSpPr>
      <dsp:spPr>
        <a:xfrm>
          <a:off x="5252225" y="1375029"/>
          <a:ext cx="1249744" cy="1833372"/>
        </a:xfrm>
        <a:prstGeom prst="round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El Comité recibe capacitación sobre normativa y procesos  de la IE</a:t>
          </a:r>
        </a:p>
      </dsp:txBody>
      <dsp:txXfrm>
        <a:off x="5313232" y="1436036"/>
        <a:ext cx="1127730" cy="1711358"/>
      </dsp:txXfrm>
    </dsp:sp>
    <dsp:sp modelId="{A2BD1A5B-E7A3-491C-89DD-21DBD4542202}">
      <dsp:nvSpPr>
        <dsp:cNvPr id="0" name=""/>
        <dsp:cNvSpPr/>
      </dsp:nvSpPr>
      <dsp:spPr>
        <a:xfrm>
          <a:off x="6564457" y="1375029"/>
          <a:ext cx="1249744" cy="1833372"/>
        </a:xfrm>
        <a:prstGeom prst="round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El Comité reporta los resultados de la vigilancia del recurso en los formatos establecidos.</a:t>
          </a:r>
        </a:p>
      </dsp:txBody>
      <dsp:txXfrm>
        <a:off x="6625464" y="1436036"/>
        <a:ext cx="1127730" cy="1711358"/>
      </dsp:txXfrm>
    </dsp:sp>
    <dsp:sp modelId="{883A267B-C160-481C-8B55-5EEB0E56B2AD}">
      <dsp:nvSpPr>
        <dsp:cNvPr id="0" name=""/>
        <dsp:cNvSpPr/>
      </dsp:nvSpPr>
      <dsp:spPr>
        <a:xfrm>
          <a:off x="7876688" y="1375029"/>
          <a:ext cx="1249744" cy="1833372"/>
        </a:xfrm>
        <a:prstGeom prst="roundRect">
          <a:avLst/>
        </a:prstGeom>
        <a:solidFill>
          <a:schemeClr val="accent6">
            <a:shade val="50000"/>
            <a:hueOff val="245616"/>
            <a:satOff val="-10737"/>
            <a:lumOff val="29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La IE recibe los formatos de vigilancia y los registra en el SICS</a:t>
          </a:r>
        </a:p>
      </dsp:txBody>
      <dsp:txXfrm>
        <a:off x="7937695" y="1436036"/>
        <a:ext cx="1127730" cy="1711358"/>
      </dsp:txXfrm>
    </dsp:sp>
    <dsp:sp modelId="{5C2599E4-B0FB-45E6-A4D1-02BDFE3018D6}">
      <dsp:nvSpPr>
        <dsp:cNvPr id="0" name=""/>
        <dsp:cNvSpPr/>
      </dsp:nvSpPr>
      <dsp:spPr>
        <a:xfrm>
          <a:off x="9188920" y="1375029"/>
          <a:ext cx="1249744" cy="1833372"/>
        </a:xfrm>
        <a:prstGeom prst="roundRect">
          <a:avLst/>
        </a:prstGeom>
        <a:solidFill>
          <a:schemeClr val="accent6">
            <a:shade val="50000"/>
            <a:hueOff val="163744"/>
            <a:satOff val="-7158"/>
            <a:lumOff val="1953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La IE elabora un informe final sobre los resultados de la Contraloría Social en el ejercicio fiscal</a:t>
          </a:r>
        </a:p>
      </dsp:txBody>
      <dsp:txXfrm>
        <a:off x="9249927" y="1436036"/>
        <a:ext cx="1127730" cy="1711358"/>
      </dsp:txXfrm>
    </dsp:sp>
    <dsp:sp modelId="{1D851456-D50F-41CA-87B2-C3EDDBDE5FFB}">
      <dsp:nvSpPr>
        <dsp:cNvPr id="0" name=""/>
        <dsp:cNvSpPr/>
      </dsp:nvSpPr>
      <dsp:spPr>
        <a:xfrm>
          <a:off x="10501151" y="1375029"/>
          <a:ext cx="1249744" cy="1833372"/>
        </a:xfrm>
        <a:prstGeom prst="roundRect">
          <a:avLst/>
        </a:prstGeom>
        <a:solidFill>
          <a:schemeClr val="accent6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Fin del proceso</a:t>
          </a:r>
        </a:p>
      </dsp:txBody>
      <dsp:txXfrm>
        <a:off x="10562158" y="1436036"/>
        <a:ext cx="1127730" cy="17113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E6612F-183F-4188-8AFE-C8C822E66683}" type="datetimeFigureOut">
              <a:rPr lang="es-MX" smtClean="0"/>
              <a:t>03/09/2018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59647-CE88-435A-932D-DA8E92A58E3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6094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2 Marcador de notas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MX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la siguiente presentación daremos a conocer el proceso mediante el cual la Dirección General de Educación Superior Universitaria (DGESU) a través de la Dirección de Fortalecimiento Institucional, atendiendo las normas establecidas por la Secretaría de la Función Pública, desarrollará el seguimiento de la operación de la Contraloría Social del </a:t>
            </a:r>
            <a:r>
              <a:rPr lang="es-MX" sz="1200" b="0" dirty="0">
                <a:solidFill>
                  <a:srgbClr val="002060"/>
                </a:solidFill>
              </a:rPr>
              <a:t>Programa de Fortalecimiento de la Calidad en Instituciones Educativas</a:t>
            </a:r>
            <a:r>
              <a:rPr lang="es-MX" sz="1200" b="1" dirty="0">
                <a:solidFill>
                  <a:srgbClr val="002060"/>
                </a:solidFill>
              </a:rPr>
              <a:t> </a:t>
            </a:r>
            <a:r>
              <a:rPr lang="es-MX" sz="1200" b="0" dirty="0">
                <a:solidFill>
                  <a:srgbClr val="002060"/>
                </a:solidFill>
              </a:rPr>
              <a:t>(</a:t>
            </a:r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PROFOCIE) que las Instituciones de Educación Superior realizarán para el 2016.</a:t>
            </a:r>
          </a:p>
          <a:p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 lo anterior, nos apoyaremos en las diapositivas que hemos preparado en  </a:t>
            </a:r>
            <a:r>
              <a:rPr lang="es-MX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Power</a:t>
            </a:r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Point.</a:t>
            </a:r>
          </a:p>
        </p:txBody>
      </p:sp>
      <p:sp>
        <p:nvSpPr>
          <p:cNvPr id="16387" name="3 Marcador de pie de página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/>
          </a:p>
        </p:txBody>
      </p:sp>
      <p:sp>
        <p:nvSpPr>
          <p:cNvPr id="16388" name="4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45C543-C430-41CA-BEF0-055876F70D45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3097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8D37C38-FAEF-4C91-A623-99CE4E754823}" type="slidenum">
              <a:rPr lang="es-ES" smtClean="0"/>
              <a:pPr>
                <a:defRPr/>
              </a:pPr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8195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8D37C38-FAEF-4C91-A623-99CE4E754823}" type="slidenum">
              <a:rPr lang="es-ES" smtClean="0"/>
              <a:pPr>
                <a:defRPr/>
              </a:pPr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9819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b="0" kern="1200" baseline="0" dirty="0">
              <a:solidFill>
                <a:schemeClr val="dk1"/>
              </a:solidFill>
              <a:latin typeface="+mn-lt"/>
              <a:ea typeface="+mn-ea"/>
              <a:cs typeface="Arial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8D37C38-FAEF-4C91-A623-99CE4E754823}" type="slidenum">
              <a:rPr lang="es-ES" smtClean="0"/>
              <a:pPr>
                <a:defRPr/>
              </a:pPr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6733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dirty="0"/>
              <a:t>A continuación se presenta el directorio de los responsables de operar la Contraloría Social del programa; para cualquier consulta</a:t>
            </a:r>
            <a:r>
              <a:rPr lang="es-MX" baseline="0" dirty="0"/>
              <a:t> o sugerencia, estamos a sus órdenes.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baseline="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MX" baseline="0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8D37C38-FAEF-4C91-A623-99CE4E754823}" type="slidenum">
              <a:rPr lang="es-ES" smtClean="0"/>
              <a:pPr>
                <a:defRPr/>
              </a:pPr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927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199" y="1646345"/>
            <a:ext cx="9148281" cy="2387600"/>
          </a:xfrm>
          <a:prstGeom prst="rect">
            <a:avLst/>
          </a:prstGeom>
        </p:spPr>
        <p:txBody>
          <a:bodyPr anchor="b"/>
          <a:lstStyle>
            <a:lvl1pPr algn="ctr">
              <a:defRPr sz="5400">
                <a:latin typeface="Soberana Sans" panose="02000000000000000000" pitchFamily="50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199" y="403394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3FF2C-04A5-43BE-833A-8CCCC8A64686}" type="datetimeFigureOut">
              <a:rPr lang="es-MX" smtClean="0"/>
              <a:t>03/09/2018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78F1-FED7-4A75-A581-B792613053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3532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4351338"/>
          </a:xfr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3FF2C-04A5-43BE-833A-8CCCC8A64686}" type="datetimeFigureOut">
              <a:rPr lang="es-MX" smtClean="0"/>
              <a:t>03/09/2018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78F1-FED7-4A75-A581-B79261305389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838201" y="1140431"/>
            <a:ext cx="10515600" cy="770562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glow rad="88900">
              <a:schemeClr val="accent6">
                <a:lumMod val="75000"/>
                <a:alpha val="47000"/>
              </a:schemeClr>
            </a:glow>
            <a:innerShdw blurRad="63500" dist="50800" dir="5400000">
              <a:prstClr val="black">
                <a:alpha val="50000"/>
              </a:prstClr>
            </a:innerShdw>
            <a:softEdge rad="31750"/>
          </a:effectLst>
          <a:scene3d>
            <a:camera prst="orthographicFront"/>
            <a:lightRig rig="threePt" dir="t">
              <a:rot lat="0" lon="0" rev="2400000"/>
            </a:lightRig>
          </a:scene3d>
          <a:sp3d extrusionH="19050" prstMaterial="dkEdge">
            <a:bevelT/>
          </a:sp3d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Soberana Sans" panose="02000000000000000000" pitchFamily="50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51625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Soberana Sans" panose="02000000000000000000" pitchFamily="50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3FF2C-04A5-43BE-833A-8CCCC8A64686}" type="datetimeFigureOut">
              <a:rPr lang="es-MX" smtClean="0"/>
              <a:t>03/09/2018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78F1-FED7-4A75-A581-B792613053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2767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2090379"/>
            <a:ext cx="5181600" cy="408658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2090379"/>
            <a:ext cx="5181600" cy="4086584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Ø"/>
              <a:defRPr/>
            </a:lvl2pPr>
            <a:lvl3pPr marL="1143000" indent="-228600">
              <a:buFont typeface="Wingdings" panose="05000000000000000000" pitchFamily="2" charset="2"/>
              <a:buChar char="Ø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Ø"/>
              <a:defRPr lang="es-MX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marL="2057400" lvl="4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3FF2C-04A5-43BE-833A-8CCCC8A64686}" type="datetimeFigureOut">
              <a:rPr lang="es-MX" smtClean="0"/>
              <a:t>03/09/2018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78F1-FED7-4A75-A581-B79261305389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838201" y="1140431"/>
            <a:ext cx="10515600" cy="770562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glow rad="88900">
              <a:schemeClr val="accent6">
                <a:lumMod val="75000"/>
                <a:alpha val="47000"/>
              </a:schemeClr>
            </a:glow>
            <a:innerShdw blurRad="63500" dist="50800" dir="5400000">
              <a:prstClr val="black">
                <a:alpha val="50000"/>
              </a:prstClr>
            </a:innerShdw>
            <a:softEdge rad="31750"/>
          </a:effectLst>
          <a:scene3d>
            <a:camera prst="orthographicFront"/>
            <a:lightRig rig="threePt" dir="t">
              <a:rot lat="0" lon="0" rev="2400000"/>
            </a:lightRig>
          </a:scene3d>
          <a:sp3d extrusionH="19050" prstMaterial="dkEdge">
            <a:bevelT/>
          </a:sp3d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Soberana Sans" panose="02000000000000000000" pitchFamily="50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41823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2011877"/>
            <a:ext cx="5157787" cy="6618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8200" y="2840400"/>
            <a:ext cx="5157787" cy="3349263"/>
          </a:xfr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0612" y="2011877"/>
            <a:ext cx="5183188" cy="6618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840403"/>
            <a:ext cx="5183188" cy="3349260"/>
          </a:xfr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3FF2C-04A5-43BE-833A-8CCCC8A64686}" type="datetimeFigureOut">
              <a:rPr lang="es-MX" smtClean="0"/>
              <a:t>03/09/2018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78F1-FED7-4A75-A581-B79261305389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838200" y="1074629"/>
            <a:ext cx="10515600" cy="770562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glow rad="88900">
              <a:schemeClr val="accent6">
                <a:lumMod val="75000"/>
                <a:alpha val="47000"/>
              </a:schemeClr>
            </a:glow>
            <a:innerShdw blurRad="63500" dist="50800" dir="5400000">
              <a:prstClr val="black">
                <a:alpha val="50000"/>
              </a:prstClr>
            </a:innerShdw>
            <a:softEdge rad="31750"/>
          </a:effectLst>
          <a:scene3d>
            <a:camera prst="orthographicFront"/>
            <a:lightRig rig="threePt" dir="t">
              <a:rot lat="0" lon="0" rev="2400000"/>
            </a:lightRig>
          </a:scene3d>
          <a:sp3d extrusionH="19050" prstMaterial="dkEdge">
            <a:bevelT/>
          </a:sp3d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Soberana Sans" panose="02000000000000000000" pitchFamily="50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04216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3FF2C-04A5-43BE-833A-8CCCC8A64686}" type="datetimeFigureOut">
              <a:rPr lang="es-MX" smtClean="0"/>
              <a:t>03/09/2018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78F1-FED7-4A75-A581-B79261305389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838201" y="1140431"/>
            <a:ext cx="10515600" cy="770562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glow rad="88900">
              <a:schemeClr val="accent6">
                <a:lumMod val="75000"/>
                <a:alpha val="47000"/>
              </a:schemeClr>
            </a:glow>
            <a:innerShdw blurRad="63500" dist="50800" dir="5400000">
              <a:prstClr val="black">
                <a:alpha val="50000"/>
              </a:prstClr>
            </a:innerShdw>
            <a:softEdge rad="31750"/>
          </a:effectLst>
          <a:scene3d>
            <a:camera prst="orthographicFront"/>
            <a:lightRig rig="threePt" dir="t">
              <a:rot lat="0" lon="0" rev="2400000"/>
            </a:lightRig>
          </a:scene3d>
          <a:sp3d extrusionH="19050" prstMaterial="dkEdge">
            <a:bevelT/>
          </a:sp3d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Soberana Sans" panose="02000000000000000000" pitchFamily="50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315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1212351"/>
            <a:ext cx="6172200" cy="4648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8199" y="2034540"/>
            <a:ext cx="4042025" cy="38265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3FF2C-04A5-43BE-833A-8CCCC8A64686}" type="datetimeFigureOut">
              <a:rPr lang="es-MX" smtClean="0"/>
              <a:t>03/09/2018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78F1-FED7-4A75-A581-B79261305389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838201" y="1140431"/>
            <a:ext cx="4042023" cy="770562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glow rad="88900">
              <a:schemeClr val="accent6">
                <a:lumMod val="75000"/>
                <a:alpha val="47000"/>
              </a:schemeClr>
            </a:glow>
            <a:innerShdw blurRad="63500" dist="50800" dir="5400000">
              <a:prstClr val="black">
                <a:alpha val="50000"/>
              </a:prstClr>
            </a:innerShdw>
            <a:softEdge rad="31750"/>
          </a:effectLst>
          <a:scene3d>
            <a:camera prst="orthographicFront"/>
            <a:lightRig rig="threePt" dir="t">
              <a:rot lat="0" lon="0" rev="2400000"/>
            </a:lightRig>
          </a:scene3d>
          <a:sp3d extrusionH="19050" prstMaterial="dkEdge">
            <a:bevelT/>
          </a:sp3d>
        </p:spPr>
        <p:txBody>
          <a:bodyPr anchor="b"/>
          <a:lstStyle>
            <a:lvl1pPr>
              <a:defRPr sz="2000">
                <a:solidFill>
                  <a:schemeClr val="bg1"/>
                </a:solidFill>
                <a:latin typeface="Soberana Sans" panose="02000000000000000000" pitchFamily="50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59953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1074419"/>
            <a:ext cx="6172200" cy="478663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11680"/>
            <a:ext cx="4143178" cy="38573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3FF2C-04A5-43BE-833A-8CCCC8A64686}" type="datetimeFigureOut">
              <a:rPr lang="es-MX" smtClean="0"/>
              <a:t>03/09/2018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78F1-FED7-4A75-A581-B79261305389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838201" y="1074419"/>
            <a:ext cx="4144765" cy="836573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glow rad="88900">
              <a:schemeClr val="accent6">
                <a:lumMod val="75000"/>
                <a:alpha val="47000"/>
              </a:schemeClr>
            </a:glow>
            <a:innerShdw blurRad="63500" dist="50800" dir="5400000">
              <a:prstClr val="black">
                <a:alpha val="50000"/>
              </a:prstClr>
            </a:innerShdw>
            <a:softEdge rad="31750"/>
          </a:effectLst>
          <a:scene3d>
            <a:camera prst="orthographicFront"/>
            <a:lightRig rig="threePt" dir="t">
              <a:rot lat="0" lon="0" rev="2400000"/>
            </a:lightRig>
          </a:scene3d>
          <a:sp3d extrusionH="19050" prstMaterial="dkEdge">
            <a:bevelT/>
          </a:sp3d>
        </p:spPr>
        <p:txBody>
          <a:bodyPr anchor="b"/>
          <a:lstStyle>
            <a:lvl1pPr>
              <a:defRPr sz="2400">
                <a:solidFill>
                  <a:schemeClr val="bg1"/>
                </a:solidFill>
                <a:latin typeface="Soberana Sans" panose="02000000000000000000" pitchFamily="50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67064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3FF2C-04A5-43BE-833A-8CCCC8A64686}" type="datetimeFigureOut">
              <a:rPr lang="es-MX" smtClean="0"/>
              <a:t>03/09/2018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78F1-FED7-4A75-A581-B792613053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724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Soberana Sans" panose="02000000000000000000" pitchFamily="50" charset="0"/>
              </a:defRPr>
            </a:lvl1pPr>
          </a:lstStyle>
          <a:p>
            <a:fld id="{0113FF2C-04A5-43BE-833A-8CCCC8A64686}" type="datetimeFigureOut">
              <a:rPr lang="es-MX" smtClean="0"/>
              <a:pPr/>
              <a:t>03/09/2018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Soberana Sans" panose="02000000000000000000" pitchFamily="50" charset="0"/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Soberana Sans" panose="02000000000000000000" pitchFamily="50" charset="0"/>
              </a:defRPr>
            </a:lvl1pPr>
          </a:lstStyle>
          <a:p>
            <a:fld id="{2E7878F1-FED7-4A75-A581-B7926130538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24654" y="80400"/>
            <a:ext cx="2379878" cy="859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C:\Users\juan.hernandez\Desktop\FormatoPapeleria\HORIZONTAL\SEP_horizontal_ALTA-01.jpg"/>
          <p:cNvPicPr/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8" t="23715" b="36956"/>
          <a:stretch/>
        </p:blipFill>
        <p:spPr bwMode="auto">
          <a:xfrm>
            <a:off x="333932" y="80400"/>
            <a:ext cx="2486025" cy="8308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5190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6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kern="1200">
          <a:solidFill>
            <a:schemeClr val="tx1"/>
          </a:solidFill>
          <a:latin typeface="Soberana Sans" panose="02000000000000000000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Soberana Sans" panose="020000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berana Sans" panose="020000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berana Sans" panose="020000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berana Sans" panose="020000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sconde@sep.gob.mx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hyperlink" Target="mailto:riestra@nube.sep.gob.mx" TargetMode="External"/><Relationship Id="rId4" Type="http://schemas.openxmlformats.org/officeDocument/2006/relationships/hyperlink" Target="mailto:.nishisawa@sep.gob.m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5 CuadroTexto"/>
          <p:cNvSpPr txBox="1">
            <a:spLocks noChangeArrowheads="1"/>
          </p:cNvSpPr>
          <p:nvPr/>
        </p:nvSpPr>
        <p:spPr bwMode="auto">
          <a:xfrm>
            <a:off x="4583832" y="5445224"/>
            <a:ext cx="28803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MX" sz="2000" b="1" dirty="0">
                <a:solidFill>
                  <a:srgbClr val="002060"/>
                </a:solidFill>
              </a:rPr>
              <a:t>OCTUBRE 2014</a:t>
            </a:r>
          </a:p>
        </p:txBody>
      </p:sp>
      <p:pic>
        <p:nvPicPr>
          <p:cNvPr id="9" name="8 Imagen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" t="4732" r="3134" b="6151"/>
          <a:stretch/>
        </p:blipFill>
        <p:spPr bwMode="auto">
          <a:xfrm>
            <a:off x="3503712" y="1214438"/>
            <a:ext cx="5688632" cy="50228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362" name="4 CuadroTexto"/>
          <p:cNvSpPr txBox="1">
            <a:spLocks noChangeArrowheads="1"/>
          </p:cNvSpPr>
          <p:nvPr/>
        </p:nvSpPr>
        <p:spPr bwMode="auto">
          <a:xfrm>
            <a:off x="653379" y="1211896"/>
            <a:ext cx="11228832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contourW="12700" prstMaterial="dkEdge">
              <a:contourClr>
                <a:schemeClr val="accent6">
                  <a:lumMod val="50000"/>
                </a:schemeClr>
              </a:contourClr>
            </a:sp3d>
          </a:bodyPr>
          <a:lstStyle/>
          <a:p>
            <a:pPr algn="ctr"/>
            <a:endParaRPr lang="es-MX" sz="3200" b="1" dirty="0">
              <a:solidFill>
                <a:srgbClr val="002060"/>
              </a:solidFill>
            </a:endParaRPr>
          </a:p>
          <a:p>
            <a:pPr algn="ctr"/>
            <a:r>
              <a:rPr lang="es-MX" sz="3600" dirty="0">
                <a:ln w="0">
                  <a:solidFill>
                    <a:schemeClr val="accent6">
                      <a:lumMod val="50000"/>
                    </a:schemeClr>
                  </a:solidFill>
                </a:ln>
                <a:effectLst>
                  <a:reflection blurRad="6350" stA="53000" endA="300" endPos="35500" dir="5400000" sy="-90000" algn="bl" rotWithShape="0"/>
                </a:effectLst>
              </a:rPr>
              <a:t>Contraloría Social</a:t>
            </a:r>
          </a:p>
          <a:p>
            <a:pPr algn="ctr"/>
            <a:r>
              <a:rPr lang="es-MX" sz="3600" dirty="0">
                <a:ln w="0">
                  <a:solidFill>
                    <a:schemeClr val="accent6">
                      <a:lumMod val="50000"/>
                    </a:schemeClr>
                  </a:solidFill>
                </a:ln>
                <a:effectLst>
                  <a:reflection blurRad="6350" stA="53000" endA="300" endPos="35500" dir="5400000" sy="-90000" algn="bl" rotWithShape="0"/>
                </a:effectLst>
              </a:rPr>
              <a:t>en el</a:t>
            </a:r>
          </a:p>
          <a:p>
            <a:pPr algn="ctr"/>
            <a:r>
              <a:rPr lang="es-MX" sz="4800" b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Programa Fortalecimiento de la Calidad Educativa </a:t>
            </a:r>
          </a:p>
          <a:p>
            <a:pPr algn="ctr"/>
            <a:r>
              <a:rPr lang="es-MX" sz="4800" b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(PFCE)</a:t>
            </a:r>
          </a:p>
          <a:p>
            <a:pPr algn="ctr"/>
            <a:endParaRPr lang="es-MX" sz="2800" b="1" dirty="0">
              <a:solidFill>
                <a:srgbClr val="002060"/>
              </a:solidFill>
            </a:endParaRPr>
          </a:p>
          <a:p>
            <a:pPr algn="ctr"/>
            <a:endParaRPr lang="es-MX" sz="2800" b="1" dirty="0">
              <a:solidFill>
                <a:srgbClr val="002060"/>
              </a:solidFill>
            </a:endParaRPr>
          </a:p>
          <a:p>
            <a:endParaRPr lang="es-MX" sz="2000" b="1" dirty="0">
              <a:solidFill>
                <a:srgbClr val="002060"/>
              </a:solidFill>
            </a:endParaRPr>
          </a:p>
          <a:p>
            <a:endParaRPr lang="es-MX" sz="2000" b="1" dirty="0">
              <a:solidFill>
                <a:srgbClr val="002060"/>
              </a:solidFill>
            </a:endParaRPr>
          </a:p>
        </p:txBody>
      </p:sp>
      <p:sp>
        <p:nvSpPr>
          <p:cNvPr id="11" name="4 CuadroTexto"/>
          <p:cNvSpPr txBox="1">
            <a:spLocks noChangeArrowheads="1"/>
          </p:cNvSpPr>
          <p:nvPr/>
        </p:nvSpPr>
        <p:spPr bwMode="auto">
          <a:xfrm>
            <a:off x="3760471" y="5929535"/>
            <a:ext cx="83477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indent="3232150"/>
            <a:r>
              <a:rPr lang="es-MX" sz="1600" b="1" dirty="0">
                <a:ln w="1270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Dirección General de Educación Superior Universitaria</a:t>
            </a:r>
          </a:p>
        </p:txBody>
      </p:sp>
    </p:spTree>
    <p:extLst>
      <p:ext uri="{BB962C8B-B14F-4D97-AF65-F5344CB8AC3E}">
        <p14:creationId xmlns:p14="http://schemas.microsoft.com/office/powerpoint/2010/main" val="298060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Marcador de contenido 10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296086"/>
            <a:ext cx="3505689" cy="1438476"/>
          </a:xfrm>
        </p:spPr>
      </p:pic>
      <p:sp>
        <p:nvSpPr>
          <p:cNvPr id="9" name="Marcador de contenido 8"/>
          <p:cNvSpPr>
            <a:spLocks noGrp="1"/>
          </p:cNvSpPr>
          <p:nvPr>
            <p:ph sz="half" idx="2"/>
          </p:nvPr>
        </p:nvSpPr>
        <p:spPr>
          <a:xfrm>
            <a:off x="5579918" y="2090379"/>
            <a:ext cx="5773882" cy="4265972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es-MX" dirty="0">
              <a:solidFill>
                <a:schemeClr val="dk1"/>
              </a:solidFill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s-MX" dirty="0">
                <a:solidFill>
                  <a:schemeClr val="dk1"/>
                </a:solidFill>
              </a:rPr>
              <a:t>¿Qué es la Contraloría Social?</a:t>
            </a: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s-MX" dirty="0">
                <a:solidFill>
                  <a:schemeClr val="dk1"/>
                </a:solidFill>
              </a:rPr>
              <a:t>¿Quiénes son los beneficiarios?</a:t>
            </a: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s-ES" dirty="0">
                <a:solidFill>
                  <a:schemeClr val="dk1"/>
                </a:solidFill>
              </a:rPr>
              <a:t>Proceso de Contraloría Social.</a:t>
            </a: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s-ES" dirty="0">
                <a:solidFill>
                  <a:schemeClr val="dk1"/>
                </a:solidFill>
              </a:rPr>
              <a:t>Comité de Beneficiarios.</a:t>
            </a: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s-ES" dirty="0">
                <a:solidFill>
                  <a:schemeClr val="dk1"/>
                </a:solidFill>
              </a:rPr>
              <a:t>Cambios para 2018 y su impacto.</a:t>
            </a: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s-ES" dirty="0">
                <a:solidFill>
                  <a:schemeClr val="dk1"/>
                </a:solidFill>
              </a:rPr>
              <a:t>Directorio de la Instancia Normativa.</a:t>
            </a:r>
            <a:endParaRPr lang="es-ES" b="1" dirty="0">
              <a:solidFill>
                <a:schemeClr val="bg1"/>
              </a:solidFill>
            </a:endParaRPr>
          </a:p>
          <a:p>
            <a:endParaRPr lang="es-MX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Índice</a:t>
            </a:r>
          </a:p>
        </p:txBody>
      </p:sp>
      <p:sp>
        <p:nvSpPr>
          <p:cNvPr id="5" name="3 Marcador de número de diapositiva"/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344F4A6F-F676-4FF3-98C1-A683690B3EBB}" type="slidenum">
              <a:rPr lang="es-ES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2</a:t>
            </a:fld>
            <a:endParaRPr lang="es-E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6" name="3 Marcador de número de diapositiva"/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FB37AC50-B639-473F-94FE-71467580A0B9}" type="slidenum">
              <a:rPr lang="es-ES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2</a:t>
            </a:fld>
            <a:endParaRPr lang="es-E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7" name="3 Marcador de número de diapositiva"/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3CA22183-B0B7-4EC4-BA46-EB4FAFED5CB7}" type="slidenum">
              <a:rPr lang="es-ES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2</a:t>
            </a:fld>
            <a:endParaRPr lang="es-ES" sz="1200" dirty="0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63225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8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324100"/>
            <a:ext cx="2895600" cy="3619500"/>
          </a:xfrm>
        </p:spPr>
      </p:pic>
      <p:sp>
        <p:nvSpPr>
          <p:cNvPr id="8" name="Marcador de contenido 7"/>
          <p:cNvSpPr>
            <a:spLocks noGrp="1"/>
          </p:cNvSpPr>
          <p:nvPr>
            <p:ph sz="half" idx="2"/>
          </p:nvPr>
        </p:nvSpPr>
        <p:spPr>
          <a:xfrm>
            <a:off x="6172200" y="2088573"/>
            <a:ext cx="5181600" cy="408839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MX" dirty="0"/>
          </a:p>
          <a:p>
            <a:pPr marL="0" indent="0" algn="just">
              <a:buNone/>
            </a:pPr>
            <a:r>
              <a:rPr lang="es-MX" dirty="0"/>
              <a:t>Es el mecanismo de los </a:t>
            </a:r>
            <a:r>
              <a:rPr lang="es-MX" b="1" dirty="0"/>
              <a:t>beneficiarios</a:t>
            </a:r>
            <a:r>
              <a:rPr lang="es-MX" dirty="0"/>
              <a:t>, de manera organizada, para verificar el cumplimiento de las metas y la correcta aplicación de los recursos públicos asignados a los programas de desarrollo social.</a:t>
            </a:r>
            <a:r>
              <a:rPr lang="es-MX" baseline="50000" dirty="0"/>
              <a:t>1</a:t>
            </a:r>
            <a:r>
              <a:rPr lang="es-MX" dirty="0"/>
              <a:t> 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s-MX" dirty="0">
              <a:solidFill>
                <a:schemeClr val="dk1"/>
              </a:solidFill>
              <a:cs typeface="Arial" charset="0"/>
            </a:endParaRPr>
          </a:p>
          <a:p>
            <a:pPr algn="just"/>
            <a:endParaRPr lang="es-MX" dirty="0">
              <a:solidFill>
                <a:schemeClr val="dk1"/>
              </a:solidFill>
              <a:cs typeface="Arial" charset="0"/>
            </a:endParaRPr>
          </a:p>
          <a:p>
            <a:endParaRPr lang="es-MX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s-MX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¿Qué es la Contraloría Social?</a:t>
            </a:r>
            <a:endParaRPr lang="es-MX" dirty="0"/>
          </a:p>
        </p:txBody>
      </p:sp>
      <p:sp>
        <p:nvSpPr>
          <p:cNvPr id="5" name="3 Marcador de número de diapositiva"/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344F4A6F-F676-4FF3-98C1-A683690B3EBB}" type="slidenum">
              <a:rPr lang="es-ES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3</a:t>
            </a:fld>
            <a:endParaRPr lang="es-E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6" name="3 Marcador de número de diapositiva"/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FB37AC50-B639-473F-94FE-71467580A0B9}" type="slidenum">
              <a:rPr lang="es-ES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3</a:t>
            </a:fld>
            <a:endParaRPr lang="es-E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7" name="3 Marcador de número de diapositiva"/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3CA22183-B0B7-4EC4-BA46-EB4FAFED5CB7}" type="slidenum">
              <a:rPr lang="es-ES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3</a:t>
            </a:fld>
            <a:endParaRPr lang="es-E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0" name="3 Marcador de número de diapositiva"/>
          <p:cNvSpPr txBox="1">
            <a:spLocks/>
          </p:cNvSpPr>
          <p:nvPr/>
        </p:nvSpPr>
        <p:spPr>
          <a:xfrm>
            <a:off x="8534400" y="64928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endParaRPr lang="es-E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744683" y="6488668"/>
            <a:ext cx="6321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aseline="52000" dirty="0"/>
              <a:t>1</a:t>
            </a:r>
            <a:r>
              <a:rPr lang="es-MX" sz="1600" baseline="30000" dirty="0"/>
              <a:t> Artículo 69, Ley General de Desarrollo Social, publicada</a:t>
            </a:r>
            <a:r>
              <a:rPr lang="es-MX" sz="1600" dirty="0"/>
              <a:t> </a:t>
            </a:r>
            <a:r>
              <a:rPr lang="es-MX" sz="1600" baseline="30000" dirty="0"/>
              <a:t>en D.O.F. 01/06/2016</a:t>
            </a:r>
          </a:p>
        </p:txBody>
      </p:sp>
    </p:spTree>
    <p:extLst>
      <p:ext uri="{BB962C8B-B14F-4D97-AF65-F5344CB8AC3E}">
        <p14:creationId xmlns:p14="http://schemas.microsoft.com/office/powerpoint/2010/main" val="325584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half" idx="1"/>
          </p:nvPr>
        </p:nvSpPr>
        <p:spPr>
          <a:xfrm>
            <a:off x="256310" y="2173506"/>
            <a:ext cx="8887689" cy="441017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dirty="0"/>
              <a:t>Para el </a:t>
            </a:r>
            <a:r>
              <a:rPr lang="es-MX" b="1" dirty="0"/>
              <a:t>PFCE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s-MX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2000" b="1" u="sng" dirty="0"/>
              <a:t>Instituciones de Educación Superior </a:t>
            </a:r>
            <a:r>
              <a:rPr lang="es-MX" sz="2000" dirty="0"/>
              <a:t>que forman parte de su población objetivo, que obtuvieron una evaluación favorable a sus proyectos por parte de los Comités de Pares Académicos conformados para tal propósito, durante la etapa de dictaminación 2018-2019 y que al momento de la asignación cumplieron con las obligaciones establecidas en las Reglas de Operación vigentes.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s-MX" sz="18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dirty="0"/>
              <a:t>Para la Contraloría Social del PFCE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2000" dirty="0"/>
              <a:t>Cualquier profesor, estudiante o administrativo que forme parte de los programas </a:t>
            </a:r>
            <a:r>
              <a:rPr lang="es-MX" sz="2000"/>
              <a:t>educativos impartidos por las </a:t>
            </a:r>
            <a:r>
              <a:rPr lang="es-MX" sz="2000" dirty="0"/>
              <a:t>Instancias Ejecutoras (IES), que resultó apoyado por el Programa.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s-MX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¿Quiénes son los beneficiarios?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674" y="4833613"/>
            <a:ext cx="2263996" cy="123626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283" y="2462868"/>
            <a:ext cx="1342777" cy="134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0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randomBar dir="vert"/>
      </p:transition>
    </mc:Choice>
    <mc:Fallback xmlns="">
      <p:transition spd="slow">
        <p:randomBar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Proceso de la Contraloría Social del PFCE</a:t>
            </a:r>
          </a:p>
        </p:txBody>
      </p:sp>
      <p:sp>
        <p:nvSpPr>
          <p:cNvPr id="5" name="3 Marcador de número de diapositiva"/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344F4A6F-F676-4FF3-98C1-A683690B3EBB}" type="slidenum">
              <a:rPr lang="es-ES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5</a:t>
            </a:fld>
            <a:endParaRPr lang="es-E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6" name="3 Marcador de número de diapositiva"/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FB37AC50-B639-473F-94FE-71467580A0B9}" type="slidenum">
              <a:rPr lang="es-ES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5</a:t>
            </a:fld>
            <a:endParaRPr lang="es-E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7" name="3 Marcador de número de diapositiva"/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endParaRPr lang="es-E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0" name="3 Marcador de número de diapositiva"/>
          <p:cNvSpPr txBox="1">
            <a:spLocks/>
          </p:cNvSpPr>
          <p:nvPr/>
        </p:nvSpPr>
        <p:spPr>
          <a:xfrm>
            <a:off x="8534400" y="64928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endParaRPr lang="es-E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1616150" y="4509120"/>
            <a:ext cx="8944347" cy="1847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s-MX" sz="2000" dirty="0">
              <a:ln w="18415" cmpd="sng">
                <a:noFill/>
                <a:prstDash val="solid"/>
              </a:ln>
              <a:noFill/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586897079"/>
              </p:ext>
            </p:extLst>
          </p:nvPr>
        </p:nvGraphicFramePr>
        <p:xfrm>
          <a:off x="1213659" y="2096939"/>
          <a:ext cx="9709266" cy="4441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5164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half" idx="1"/>
          </p:nvPr>
        </p:nvSpPr>
        <p:spPr>
          <a:xfrm>
            <a:off x="299259" y="2206754"/>
            <a:ext cx="6932814" cy="4086583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dirty="0">
                <a:solidFill>
                  <a:schemeClr val="dk1"/>
                </a:solidFill>
              </a:rPr>
              <a:t>Vigila el cumplimiento de la correcta aplicación de los recursos asignados.</a:t>
            </a:r>
          </a:p>
          <a:p>
            <a:pPr algn="just"/>
            <a:r>
              <a:rPr lang="es-MX" dirty="0">
                <a:solidFill>
                  <a:schemeClr val="dk1"/>
                </a:solidFill>
              </a:rPr>
              <a:t>Reúne el resultado de los trabajos desarrollados al interior del Comité y los entrega a la Instancia Ejecutora. </a:t>
            </a:r>
          </a:p>
          <a:p>
            <a:pPr algn="just"/>
            <a:r>
              <a:rPr lang="es-MX" dirty="0"/>
              <a:t>Vigila que el recurso no se utilice con fines políticos, electorales, de lucro u otros distintos al objetivo del programa.</a:t>
            </a:r>
          </a:p>
          <a:p>
            <a:pPr algn="just"/>
            <a:r>
              <a:rPr lang="es-MX" dirty="0">
                <a:solidFill>
                  <a:schemeClr val="dk1"/>
                </a:solidFill>
              </a:rPr>
              <a:t>Recibe quejas, denuncias o sugerencias y las turna a la Instancia Ejecutora.</a:t>
            </a:r>
            <a:endParaRPr lang="es-ES" dirty="0">
              <a:solidFill>
                <a:schemeClr val="dk1"/>
              </a:solidFill>
            </a:endParaRPr>
          </a:p>
          <a:p>
            <a:endParaRPr lang="es-MX" dirty="0">
              <a:solidFill>
                <a:schemeClr val="dk1"/>
              </a:solidFill>
            </a:endParaRPr>
          </a:p>
          <a:p>
            <a:endParaRPr lang="es-MX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607" y="2390119"/>
            <a:ext cx="4121121" cy="3487102"/>
          </a:xfr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800" dirty="0"/>
              <a:t>Actividades desarrolladas por el Comité de Contraloría Social.</a:t>
            </a:r>
          </a:p>
        </p:txBody>
      </p:sp>
      <p:sp>
        <p:nvSpPr>
          <p:cNvPr id="6" name="3 Marcador de número de diapositiva"/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s-ES" sz="1200" dirty="0">
                <a:solidFill>
                  <a:schemeClr val="tx1">
                    <a:tint val="75000"/>
                  </a:schemeClr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12119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618444436"/>
              </p:ext>
            </p:extLst>
          </p:nvPr>
        </p:nvGraphicFramePr>
        <p:xfrm>
          <a:off x="149629" y="2138046"/>
          <a:ext cx="11754196" cy="4583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3 Marcador de número de diapositiva"/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s-ES" sz="1200" dirty="0">
                <a:solidFill>
                  <a:schemeClr val="tx1">
                    <a:tint val="75000"/>
                  </a:schemeClr>
                </a:solidFill>
              </a:rPr>
              <a:t>10</a:t>
            </a:r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Constitución, registro y actividades del Comité</a:t>
            </a:r>
          </a:p>
        </p:txBody>
      </p:sp>
      <p:sp>
        <p:nvSpPr>
          <p:cNvPr id="2" name="Elipse 1"/>
          <p:cNvSpPr/>
          <p:nvPr/>
        </p:nvSpPr>
        <p:spPr>
          <a:xfrm>
            <a:off x="2525486" y="2917371"/>
            <a:ext cx="2090057" cy="32221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3821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randomBar dir="vert"/>
      </p:transition>
    </mc:Choice>
    <mc:Fallback xmlns="">
      <p:transition spd="slow">
        <p:randomBar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half" idx="1"/>
          </p:nvPr>
        </p:nvSpPr>
        <p:spPr>
          <a:xfrm>
            <a:off x="914401" y="2090379"/>
            <a:ext cx="5181600" cy="2744988"/>
          </a:xfrm>
        </p:spPr>
        <p:txBody>
          <a:bodyPr/>
          <a:lstStyle/>
          <a:p>
            <a:endParaRPr lang="es-MX" dirty="0"/>
          </a:p>
          <a:p>
            <a:r>
              <a:rPr lang="es-MX" dirty="0"/>
              <a:t>Ley de Disciplina Financiera de las Entidades Federativas y los Municipios.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6172200" y="2090379"/>
            <a:ext cx="5581996" cy="4086584"/>
          </a:xfrm>
        </p:spPr>
        <p:txBody>
          <a:bodyPr>
            <a:normAutofit/>
          </a:bodyPr>
          <a:lstStyle/>
          <a:p>
            <a:r>
              <a:rPr lang="es-MX" sz="2400" dirty="0"/>
              <a:t>Nueva Ley publicada en el Diario Oficial de la Federación el 27 de abril de 2016.</a:t>
            </a:r>
          </a:p>
          <a:p>
            <a:r>
              <a:rPr lang="es-MX" sz="2400" dirty="0"/>
              <a:t>Objetivo:</a:t>
            </a:r>
          </a:p>
          <a:p>
            <a:pPr lvl="1"/>
            <a:r>
              <a:rPr lang="es-MX" sz="2000" dirty="0"/>
              <a:t>Frenar el endeudamiento estatal; </a:t>
            </a:r>
          </a:p>
          <a:p>
            <a:pPr lvl="1"/>
            <a:r>
              <a:rPr lang="es-MX" sz="2000" dirty="0"/>
              <a:t>La estabilidad económica del país; y </a:t>
            </a:r>
          </a:p>
          <a:p>
            <a:pPr lvl="1"/>
            <a:r>
              <a:rPr lang="es-MX" sz="2000" dirty="0"/>
              <a:t>Un mayor control en las finanzas locales a mediano y largo plazo.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Cambios para el ejercicio 2018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194" y="5295143"/>
            <a:ext cx="1891801" cy="112082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862" y="5122017"/>
            <a:ext cx="2281645" cy="129395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917" y="5084032"/>
            <a:ext cx="2962275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9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as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half" idx="1"/>
          </p:nvPr>
        </p:nvSpPr>
        <p:spPr>
          <a:xfrm>
            <a:off x="249133" y="2090379"/>
            <a:ext cx="11521689" cy="4086583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MX" sz="2000" i="1" dirty="0"/>
              <a:t>"Las Entidades Federativas, a más tardar el 15 de enero de cada año, deberán reintegrar a la Tesorería de la Federación las Transferencias federales etiquetadas que, al 31 de diciembre del ejercicio fiscal inmediato anterior, no hayan sido devengadas por sus Entes Públicos.</a:t>
            </a:r>
            <a:endParaRPr lang="es-MX" sz="20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s-MX" sz="105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MX" sz="2000" i="1" dirty="0"/>
              <a:t>Sin perjuicio de lo anterior, </a:t>
            </a:r>
            <a:r>
              <a:rPr lang="es-MX" sz="2000" b="1" i="1" dirty="0"/>
              <a:t>las Transferencias federales etiquetadas que, al 31 de diciembre del ejercicio fiscal inmediato anterior se hayan comprometido y aquéllas devengadas pero que no hayan sido pagadas, deberán cubrir los pagos respectivos a más tardar durante el primer trimestre del ejercicio fiscal siguiente, o bien, de conformidad con el calendario de ejecución establecido en el convenio correspondiente</a:t>
            </a:r>
            <a:r>
              <a:rPr lang="es-MX" sz="2000" i="1" dirty="0"/>
              <a:t>; una vez cumplido el plazo referido, los recursos remanentes deberán reintegrarse a la Tesorería de la Federación, a más tardar dentro de los 15 días naturales siguientes.</a:t>
            </a:r>
            <a:endParaRPr lang="es-MX" sz="20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s-MX" sz="105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MX" sz="2000" i="1" dirty="0"/>
              <a:t>Los reintegros deberán incluir los rendimientos financieros generados.</a:t>
            </a:r>
            <a:endParaRPr lang="es-MX" sz="1800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1140431"/>
            <a:ext cx="10515600" cy="770562"/>
          </a:xfrm>
        </p:spPr>
        <p:txBody>
          <a:bodyPr/>
          <a:lstStyle/>
          <a:p>
            <a:r>
              <a:rPr lang="es-MX" dirty="0"/>
              <a:t>Artículo 17 (</a:t>
            </a:r>
            <a:r>
              <a:rPr lang="es-MX" dirty="0" err="1"/>
              <a:t>LDFEFyM</a:t>
            </a:r>
            <a:r>
              <a:rPr lang="es-MX" dirty="0"/>
              <a:t>)</a:t>
            </a:r>
            <a:r>
              <a:rPr lang="es-MX" sz="2400" baseline="30000" dirty="0"/>
              <a:t>5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49133" y="6273225"/>
            <a:ext cx="6321137" cy="66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sz="1600" baseline="52000" dirty="0"/>
          </a:p>
          <a:p>
            <a:r>
              <a:rPr lang="es-MX" sz="1600" baseline="52000" dirty="0"/>
              <a:t>5 Publicada en el D.O.F. el 27/04/2016</a:t>
            </a:r>
            <a:endParaRPr lang="es-MX" sz="1600" dirty="0"/>
          </a:p>
          <a:p>
            <a:r>
              <a:rPr lang="es-MX" sz="1600" baseline="5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243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half" idx="1"/>
          </p:nvPr>
        </p:nvSpPr>
        <p:spPr>
          <a:xfrm>
            <a:off x="442355" y="2090379"/>
            <a:ext cx="6992588" cy="4086583"/>
          </a:xfrm>
        </p:spPr>
        <p:txBody>
          <a:bodyPr>
            <a:noAutofit/>
          </a:bodyPr>
          <a:lstStyle/>
          <a:p>
            <a:pPr algn="just"/>
            <a:endParaRPr lang="es-MX" dirty="0"/>
          </a:p>
          <a:p>
            <a:pPr algn="just"/>
            <a:r>
              <a:rPr lang="es-MX" sz="3000" dirty="0"/>
              <a:t>Ajustes en los montos asignados para el ejercicio 2018.</a:t>
            </a:r>
          </a:p>
          <a:p>
            <a:pPr lvl="1" algn="just"/>
            <a:r>
              <a:rPr lang="es-MX" sz="2600" dirty="0"/>
              <a:t>Ajustes en el rubro de </a:t>
            </a:r>
            <a:r>
              <a:rPr lang="es-MX" sz="2600" u="sng" dirty="0"/>
              <a:t>Apoyos</a:t>
            </a:r>
            <a:r>
              <a:rPr lang="es-MX" sz="2600" dirty="0"/>
              <a:t> para montos </a:t>
            </a:r>
            <a:r>
              <a:rPr lang="es-MX" sz="2600" b="1" dirty="0"/>
              <a:t>asignados </a:t>
            </a:r>
            <a:r>
              <a:rPr lang="es-MX" sz="2600" dirty="0"/>
              <a:t>y </a:t>
            </a:r>
            <a:r>
              <a:rPr lang="es-MX" sz="2600" b="1" dirty="0"/>
              <a:t>ejercidos</a:t>
            </a:r>
            <a:r>
              <a:rPr lang="es-MX" sz="2600" dirty="0"/>
              <a:t>.</a:t>
            </a:r>
          </a:p>
          <a:p>
            <a:pPr lvl="1" algn="just"/>
            <a:r>
              <a:rPr lang="es-MX" sz="2600" dirty="0"/>
              <a:t>Ajustes en montos </a:t>
            </a:r>
            <a:r>
              <a:rPr lang="es-MX" sz="2600" b="1" dirty="0"/>
              <a:t>vigilados</a:t>
            </a:r>
            <a:r>
              <a:rPr lang="es-MX" sz="2600" dirty="0"/>
              <a:t> por el Comité.</a:t>
            </a:r>
          </a:p>
          <a:p>
            <a:pPr algn="just"/>
            <a:r>
              <a:rPr lang="es-MX" sz="3000" dirty="0"/>
              <a:t>Anexar montos no ejercidos al monto del próximo ejercicio fiscal.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 dirty="0"/>
          </a:p>
          <a:p>
            <a:endParaRPr lang="es-MX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Impacto en la Contraloría Social del PFCE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444" y="2646861"/>
            <a:ext cx="2552700" cy="17907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297" y="4854717"/>
            <a:ext cx="1624149" cy="163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41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contenido 12"/>
          <p:cNvSpPr>
            <a:spLocks noGrp="1"/>
          </p:cNvSpPr>
          <p:nvPr>
            <p:ph sz="half" idx="2"/>
          </p:nvPr>
        </p:nvSpPr>
        <p:spPr>
          <a:xfrm>
            <a:off x="838201" y="2062201"/>
            <a:ext cx="4625340" cy="772439"/>
          </a:xfrm>
        </p:spPr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sz="2000" b="1" dirty="0">
                <a:latin typeface="Calibri" pitchFamily="34" charset="0"/>
              </a:rPr>
              <a:t>Dr. Isaías Elizarraraz Alcaraz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sz="2000" dirty="0">
                <a:latin typeface="Calibri" pitchFamily="34" charset="0"/>
              </a:rPr>
              <a:t>Director de Fortalecimiento Institucional </a:t>
            </a:r>
            <a:endParaRPr lang="es-ES" sz="2000" dirty="0">
              <a:latin typeface="Calibri" pitchFamily="34" charset="0"/>
            </a:endParaRPr>
          </a:p>
          <a:p>
            <a:endParaRPr lang="es-MX" dirty="0"/>
          </a:p>
        </p:txBody>
      </p:sp>
      <p:sp>
        <p:nvSpPr>
          <p:cNvPr id="16" name="Marcador de contenido 15"/>
          <p:cNvSpPr>
            <a:spLocks noGrp="1"/>
          </p:cNvSpPr>
          <p:nvPr>
            <p:ph sz="quarter" idx="4"/>
          </p:nvPr>
        </p:nvSpPr>
        <p:spPr>
          <a:xfrm>
            <a:off x="3749040" y="3218342"/>
            <a:ext cx="4645898" cy="1205068"/>
          </a:xfrm>
        </p:spPr>
        <p:txBody>
          <a:bodyPr>
            <a:normAutofit/>
          </a:bodyPr>
          <a:lstStyle/>
          <a:p>
            <a:pPr marL="342900" lvl="0" indent="-34290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000" b="1" dirty="0">
                <a:latin typeface="Calibri" pitchFamily="34" charset="0"/>
              </a:rPr>
              <a:t>Lic. Sergio Pascual Conde Maldonado</a:t>
            </a:r>
          </a:p>
          <a:p>
            <a:pPr marL="342900" lvl="0" indent="-34290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000" dirty="0">
                <a:latin typeface="Calibri" pitchFamily="34" charset="0"/>
              </a:rPr>
              <a:t>Subdirector de Desarrollo y Operación</a:t>
            </a:r>
          </a:p>
          <a:p>
            <a:pPr marL="342900" lvl="0" indent="-34290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hlinkClick r:id="rId3"/>
              </a:rPr>
              <a:t>sconde@</a:t>
            </a:r>
            <a:r>
              <a:rPr lang="es-E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hlinkClick r:id="rId4"/>
              </a:rPr>
              <a:t>nube</a:t>
            </a:r>
            <a:r>
              <a:rPr lang="es-E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</a:rPr>
              <a:t>.</a:t>
            </a:r>
            <a:r>
              <a:rPr lang="es-E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hlinkClick r:id="rId3"/>
              </a:rPr>
              <a:t>sep.gob.mx</a:t>
            </a:r>
            <a:endParaRPr lang="es-ES" sz="2000" b="1" dirty="0">
              <a:latin typeface="Calibri" pitchFamily="34" charset="0"/>
            </a:endParaRPr>
          </a:p>
        </p:txBody>
      </p:sp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Directorio de la Instancia Normativa</a:t>
            </a:r>
          </a:p>
        </p:txBody>
      </p:sp>
      <p:sp>
        <p:nvSpPr>
          <p:cNvPr id="4" name="3 Marcador de número de diapositiva"/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2D9A57DF-2FA7-4DB7-AABF-E3BD8937A921}" type="slidenum">
              <a:rPr lang="es-ES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11</a:t>
            </a:fld>
            <a:endParaRPr lang="es-E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5" name="3 Marcador de número de diapositiva"/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928E0AB1-FFEB-4F3F-85D7-1C7907333128}" type="slidenum">
              <a:rPr lang="es-ES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11</a:t>
            </a:fld>
            <a:endParaRPr lang="es-E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6" name="3 Marcador de número de diapositiva"/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42435FA5-FB72-4147-A7B8-01ADB85EF16E}" type="slidenum">
              <a:rPr lang="es-ES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11</a:t>
            </a:fld>
            <a:endParaRPr lang="es-E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8" name="3 Marcador de número de diapositiva"/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endParaRPr lang="es-E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1" name="Marcador de contenido 15"/>
          <p:cNvSpPr txBox="1">
            <a:spLocks/>
          </p:cNvSpPr>
          <p:nvPr/>
        </p:nvSpPr>
        <p:spPr>
          <a:xfrm>
            <a:off x="6629400" y="4740119"/>
            <a:ext cx="6088380" cy="154796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Soberana Sans" panose="020000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Soberana Sans" panose="020000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berana Sans" panose="020000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berana Sans" panose="020000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berana Sans" panose="020000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000" b="1" dirty="0">
                <a:latin typeface="Calibri" pitchFamily="34" charset="0"/>
              </a:rPr>
              <a:t>M. en A.P. Isabel González Riestra</a:t>
            </a:r>
            <a:endParaRPr lang="es-ES" sz="2000" dirty="0"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es-ES" sz="2200" dirty="0">
                <a:latin typeface="Calibri" pitchFamily="34" charset="0"/>
              </a:rPr>
              <a:t>Jefa de Departamento de </a:t>
            </a:r>
          </a:p>
          <a:p>
            <a:pPr marL="342900" indent="-342900" algn="ctr">
              <a:spcBef>
                <a:spcPct val="20000"/>
              </a:spcBef>
            </a:pPr>
            <a:r>
              <a:rPr lang="es-ES" sz="2200" dirty="0">
                <a:latin typeface="Calibri" pitchFamily="34" charset="0"/>
              </a:rPr>
              <a:t>Sistemas de Información</a:t>
            </a:r>
          </a:p>
          <a:p>
            <a:pPr marL="342900" indent="-342900" algn="ctr">
              <a:spcBef>
                <a:spcPct val="20000"/>
              </a:spcBef>
            </a:pPr>
            <a:r>
              <a:rPr lang="es-ES" sz="2000" dirty="0">
                <a:latin typeface="Calibri" pitchFamily="34" charset="0"/>
              </a:rPr>
              <a:t>Tel. 01 (55) 3600-2511 Exts. 65603 y </a:t>
            </a:r>
            <a:r>
              <a:rPr lang="es-ES" sz="2100" dirty="0">
                <a:latin typeface="Calibri" pitchFamily="34" charset="0"/>
              </a:rPr>
              <a:t>65943</a:t>
            </a:r>
          </a:p>
          <a:p>
            <a:pPr marL="342900" indent="-34290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2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hlinkClick r:id="rId5"/>
              </a:rPr>
              <a:t>riestra@nube.sep.gob.mx</a:t>
            </a:r>
            <a:endParaRPr lang="es-ES" sz="22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 marL="342900" indent="-34290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2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contraloría_social_dfi@nube.sep.gob.mx</a:t>
            </a: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740119"/>
            <a:ext cx="276225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425102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ombra extrema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traloría Social" id="{233C4519-BE77-4809-A7D8-0581C04A6F1A}" vid="{EE440E9C-C660-4896-85B6-D414270D335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1365</TotalTime>
  <Words>951</Words>
  <Application>Microsoft Office PowerPoint</Application>
  <PresentationFormat>Panorámica</PresentationFormat>
  <Paragraphs>109</Paragraphs>
  <Slides>11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Soberana Sans</vt:lpstr>
      <vt:lpstr>Wingdings</vt:lpstr>
      <vt:lpstr>Diseño personalizado</vt:lpstr>
      <vt:lpstr>Presentación de PowerPoint</vt:lpstr>
      <vt:lpstr>Índice</vt:lpstr>
      <vt:lpstr> ¿Qué es la Contraloría Social?</vt:lpstr>
      <vt:lpstr>¿Quiénes son los beneficiarios?</vt:lpstr>
      <vt:lpstr>Proceso de la Contraloría Social del PFCE</vt:lpstr>
      <vt:lpstr>Actividades desarrolladas por el Comité de Contraloría Social.</vt:lpstr>
      <vt:lpstr>Constitución, registro y actividades del Comité</vt:lpstr>
      <vt:lpstr>Cambios para el ejercicio 2018</vt:lpstr>
      <vt:lpstr>Artículo 17 (LDFEFyM)5</vt:lpstr>
      <vt:lpstr>Impacto en la Contraloría Social del PFCE</vt:lpstr>
      <vt:lpstr>Directorio de la Instancia Normativa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ISABEL GONZALEZ RIESTRA</dc:creator>
  <cp:lastModifiedBy>sistemas.dgesu@outlook.es</cp:lastModifiedBy>
  <cp:revision>65</cp:revision>
  <dcterms:created xsi:type="dcterms:W3CDTF">2018-05-18T15:32:27Z</dcterms:created>
  <dcterms:modified xsi:type="dcterms:W3CDTF">2018-09-03T14:05:01Z</dcterms:modified>
</cp:coreProperties>
</file>