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8" r:id="rId6"/>
    <p:sldId id="261" r:id="rId7"/>
    <p:sldId id="262" r:id="rId8"/>
    <p:sldId id="269" r:id="rId9"/>
    <p:sldId id="263" r:id="rId10"/>
    <p:sldId id="264" r:id="rId11"/>
    <p:sldId id="265" r:id="rId12"/>
    <p:sldId id="270" r:id="rId13"/>
    <p:sldId id="266" r:id="rId14"/>
  </p:sldIdLst>
  <p:sldSz cx="9144000" cy="6858000" type="screen4x3"/>
  <p:notesSz cx="6797675" cy="992822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GA-06" initials="L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05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4334-CA51-4D3D-B068-AE10DA9F81E2}" type="datetimeFigureOut">
              <a:rPr lang="es-MX" smtClean="0"/>
              <a:t>19/01/2015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3856A-9EB2-4B57-82D8-B26C093C58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7855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4334-CA51-4D3D-B068-AE10DA9F81E2}" type="datetimeFigureOut">
              <a:rPr lang="es-MX" smtClean="0"/>
              <a:t>19/01/2015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3856A-9EB2-4B57-82D8-B26C093C58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598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4334-CA51-4D3D-B068-AE10DA9F81E2}" type="datetimeFigureOut">
              <a:rPr lang="es-MX" smtClean="0"/>
              <a:t>19/01/2015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3856A-9EB2-4B57-82D8-B26C093C58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4571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4334-CA51-4D3D-B068-AE10DA9F81E2}" type="datetimeFigureOut">
              <a:rPr lang="es-MX" smtClean="0"/>
              <a:t>19/01/2015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3856A-9EB2-4B57-82D8-B26C093C58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08926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4334-CA51-4D3D-B068-AE10DA9F81E2}" type="datetimeFigureOut">
              <a:rPr lang="es-MX" smtClean="0"/>
              <a:t>19/01/2015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3856A-9EB2-4B57-82D8-B26C093C58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2096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4334-CA51-4D3D-B068-AE10DA9F81E2}" type="datetimeFigureOut">
              <a:rPr lang="es-MX" smtClean="0"/>
              <a:t>19/01/2015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3856A-9EB2-4B57-82D8-B26C093C58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986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4334-CA51-4D3D-B068-AE10DA9F81E2}" type="datetimeFigureOut">
              <a:rPr lang="es-MX" smtClean="0"/>
              <a:t>19/01/2015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3856A-9EB2-4B57-82D8-B26C093C58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2870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4334-CA51-4D3D-B068-AE10DA9F81E2}" type="datetimeFigureOut">
              <a:rPr lang="es-MX" smtClean="0"/>
              <a:t>19/01/2015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3856A-9EB2-4B57-82D8-B26C093C58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1377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4334-CA51-4D3D-B068-AE10DA9F81E2}" type="datetimeFigureOut">
              <a:rPr lang="es-MX" smtClean="0"/>
              <a:t>19/01/2015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3856A-9EB2-4B57-82D8-B26C093C58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2890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4334-CA51-4D3D-B068-AE10DA9F81E2}" type="datetimeFigureOut">
              <a:rPr lang="es-MX" smtClean="0"/>
              <a:t>19/01/2015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3856A-9EB2-4B57-82D8-B26C093C58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645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4334-CA51-4D3D-B068-AE10DA9F81E2}" type="datetimeFigureOut">
              <a:rPr lang="es-MX" smtClean="0"/>
              <a:t>19/01/2015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3856A-9EB2-4B57-82D8-B26C093C58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79280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D4334-CA51-4D3D-B068-AE10DA9F81E2}" type="datetimeFigureOut">
              <a:rPr lang="es-MX" smtClean="0"/>
              <a:t>19/01/2015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3856A-9EB2-4B57-82D8-B26C093C58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1608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isaler@yahoo.com.mx" TargetMode="External"/><Relationship Id="rId2" Type="http://schemas.openxmlformats.org/officeDocument/2006/relationships/hyperlink" Target="mailto:aileal@ucienegam.edu.mx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dsa.sep.gob.mx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203625" y="3660909"/>
            <a:ext cx="69847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Century Gothic" pitchFamily="34" charset="0"/>
              </a:rPr>
              <a:t>Tiene como objetivo contribuir para que los Profesores de Tiempo Completo (PTC) de las instituciones públicas de educación superior alcancen las capacidades para realizar investigación-docencia, se profesionalicen, se articulen y se consoliden en cuerpos </a:t>
            </a:r>
            <a:r>
              <a:rPr lang="es-MX" dirty="0" smtClean="0">
                <a:latin typeface="Century Gothic" pitchFamily="34" charset="0"/>
              </a:rPr>
              <a:t>académicos.</a:t>
            </a:r>
            <a:endParaRPr lang="es-MX" dirty="0">
              <a:latin typeface="Century Gothic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535661" y="3107759"/>
            <a:ext cx="63207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Century Gothic" pitchFamily="34" charset="0"/>
              </a:rPr>
              <a:t>Programa para el Desarrollo Profesional Docente</a:t>
            </a:r>
            <a:endParaRPr lang="es-MX" b="1" dirty="0">
              <a:latin typeface="Century Gothic" pitchFamily="34" charset="0"/>
            </a:endParaRPr>
          </a:p>
        </p:txBody>
      </p:sp>
      <p:pic>
        <p:nvPicPr>
          <p:cNvPr id="1028" name="Picture 4" descr="http://portal.ucol.mx/content/micrositios/118/image/prode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5" y="764704"/>
            <a:ext cx="3324225" cy="14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017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31678" y="488649"/>
            <a:ext cx="8352928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latin typeface="Century Gothic" pitchFamily="34" charset="0"/>
              </a:rPr>
              <a:t>Cuáles son los requisitos principales para participar</a:t>
            </a:r>
            <a:r>
              <a:rPr lang="es-MX" sz="1600" dirty="0">
                <a:latin typeface="Century Gothic" pitchFamily="34" charset="0"/>
              </a:rPr>
              <a:t>.</a:t>
            </a:r>
          </a:p>
          <a:p>
            <a:pPr algn="just"/>
            <a:endParaRPr lang="es-MX" sz="1600" dirty="0">
              <a:latin typeface="Century Gothic" pitchFamily="34" charset="0"/>
            </a:endParaRPr>
          </a:p>
          <a:p>
            <a:pPr algn="just"/>
            <a:r>
              <a:rPr lang="es-MX" sz="1600" dirty="0">
                <a:latin typeface="Century Gothic" pitchFamily="34" charset="0"/>
              </a:rPr>
              <a:t>Profesor de Tiempo Completo Indeterminado</a:t>
            </a:r>
          </a:p>
          <a:p>
            <a:pPr algn="just"/>
            <a:r>
              <a:rPr lang="es-MX" sz="1600" dirty="0">
                <a:latin typeface="Century Gothic" pitchFamily="34" charset="0"/>
              </a:rPr>
              <a:t>Grado académico mínimo de Maestría</a:t>
            </a:r>
          </a:p>
          <a:p>
            <a:pPr algn="just"/>
            <a:r>
              <a:rPr lang="es-MX" sz="1600" dirty="0">
                <a:latin typeface="Century Gothic" pitchFamily="34" charset="0"/>
              </a:rPr>
              <a:t>Quién asigna la clave de acceso al sistema de captura de currículo y solicitudes.</a:t>
            </a:r>
          </a:p>
          <a:p>
            <a:pPr algn="just"/>
            <a:endParaRPr lang="es-MX" sz="1600" dirty="0">
              <a:latin typeface="Century Gothic" pitchFamily="34" charset="0"/>
            </a:endParaRPr>
          </a:p>
          <a:p>
            <a:pPr algn="just"/>
            <a:r>
              <a:rPr lang="es-MX" sz="1600" dirty="0" smtClean="0">
                <a:latin typeface="Century Gothic" pitchFamily="34" charset="0"/>
              </a:rPr>
              <a:t>La </a:t>
            </a:r>
            <a:r>
              <a:rPr lang="es-MX" sz="1600" dirty="0" smtClean="0">
                <a:latin typeface="Century Gothic" pitchFamily="34" charset="0"/>
              </a:rPr>
              <a:t>Representante </a:t>
            </a:r>
            <a:r>
              <a:rPr lang="es-MX" sz="1600" dirty="0">
                <a:latin typeface="Century Gothic" pitchFamily="34" charset="0"/>
              </a:rPr>
              <a:t>Institucional del Programa, </a:t>
            </a:r>
            <a:r>
              <a:rPr lang="es-MX" sz="1600" dirty="0" smtClean="0">
                <a:latin typeface="Century Gothic" pitchFamily="34" charset="0"/>
              </a:rPr>
              <a:t>Dra. Aida I. Leal Robles,  </a:t>
            </a:r>
            <a:r>
              <a:rPr lang="es-MX" sz="1600" dirty="0">
                <a:latin typeface="Century Gothic" pitchFamily="34" charset="0"/>
              </a:rPr>
              <a:t>con los datos proporcionados por el profesor  a través del FORMATO para asignación de clave, el cual debe ser enviado al correo </a:t>
            </a:r>
            <a:r>
              <a:rPr lang="es-MX" sz="1600" dirty="0" smtClean="0">
                <a:latin typeface="Century Gothic" pitchFamily="34" charset="0"/>
              </a:rPr>
              <a:t>electrónico </a:t>
            </a:r>
            <a:r>
              <a:rPr lang="es-MX" sz="1600" dirty="0" smtClean="0">
                <a:latin typeface="Century Gothic" pitchFamily="34" charset="0"/>
                <a:hlinkClick r:id="rId2"/>
              </a:rPr>
              <a:t>aileal@ucienegam.edu.mx</a:t>
            </a:r>
            <a:r>
              <a:rPr lang="es-MX" sz="1600" dirty="0" smtClean="0">
                <a:latin typeface="Century Gothic" pitchFamily="34" charset="0"/>
              </a:rPr>
              <a:t> o  </a:t>
            </a:r>
            <a:r>
              <a:rPr lang="es-MX" sz="1600" dirty="0" smtClean="0">
                <a:latin typeface="Century Gothic" pitchFamily="34" charset="0"/>
                <a:hlinkClick r:id="rId3"/>
              </a:rPr>
              <a:t>aisaler@yahoo.com.mx</a:t>
            </a:r>
            <a:r>
              <a:rPr lang="es-MX" sz="1600" dirty="0" smtClean="0">
                <a:latin typeface="Century Gothic" pitchFamily="34" charset="0"/>
              </a:rPr>
              <a:t> para </a:t>
            </a:r>
            <a:r>
              <a:rPr lang="es-MX" sz="1600" dirty="0">
                <a:latin typeface="Century Gothic" pitchFamily="34" charset="0"/>
              </a:rPr>
              <a:t>verificar los datos laborales y grado académico.</a:t>
            </a:r>
          </a:p>
          <a:p>
            <a:pPr algn="just"/>
            <a:endParaRPr lang="es-MX" sz="1600" dirty="0" smtClean="0">
              <a:latin typeface="Century Gothic" pitchFamily="34" charset="0"/>
            </a:endParaRPr>
          </a:p>
          <a:p>
            <a:pPr algn="just"/>
            <a:endParaRPr lang="es-MX" sz="1600" dirty="0" smtClean="0">
              <a:latin typeface="Century Gothic" pitchFamily="34" charset="0"/>
            </a:endParaRPr>
          </a:p>
          <a:p>
            <a:pPr algn="just"/>
            <a:r>
              <a:rPr lang="es-MX" sz="1600" b="1" dirty="0" smtClean="0">
                <a:latin typeface="Century Gothic" pitchFamily="34" charset="0"/>
              </a:rPr>
              <a:t>En </a:t>
            </a:r>
            <a:r>
              <a:rPr lang="es-MX" sz="1600" b="1" dirty="0">
                <a:latin typeface="Century Gothic" pitchFamily="34" charset="0"/>
              </a:rPr>
              <a:t>cuánto tiempo y cómo se notifica al profesor sobre su clave.</a:t>
            </a:r>
          </a:p>
          <a:p>
            <a:pPr algn="just"/>
            <a:endParaRPr lang="es-MX" sz="1600" dirty="0">
              <a:latin typeface="Century Gothic" pitchFamily="34" charset="0"/>
            </a:endParaRPr>
          </a:p>
          <a:p>
            <a:pPr algn="just"/>
            <a:r>
              <a:rPr lang="es-MX" sz="1600" dirty="0">
                <a:latin typeface="Century Gothic" pitchFamily="34" charset="0"/>
              </a:rPr>
              <a:t>Máximo en tres días hábiles, la cual es enviada al correo electrónico indicado en el formato para asignación de clave.</a:t>
            </a:r>
          </a:p>
          <a:p>
            <a:pPr algn="just"/>
            <a:endParaRPr lang="es-MX" sz="1600" b="1" dirty="0" smtClean="0">
              <a:latin typeface="Century Gothic" pitchFamily="34" charset="0"/>
            </a:endParaRPr>
          </a:p>
          <a:p>
            <a:pPr algn="just"/>
            <a:endParaRPr lang="es-MX" sz="1600" b="1" dirty="0" smtClean="0">
              <a:latin typeface="Century Gothic" pitchFamily="34" charset="0"/>
            </a:endParaRPr>
          </a:p>
          <a:p>
            <a:pPr algn="just"/>
            <a:r>
              <a:rPr lang="es-MX" sz="1600" b="1" dirty="0" smtClean="0">
                <a:latin typeface="Century Gothic" pitchFamily="34" charset="0"/>
              </a:rPr>
              <a:t>Si </a:t>
            </a:r>
            <a:r>
              <a:rPr lang="es-MX" sz="1600" b="1" dirty="0">
                <a:latin typeface="Century Gothic" pitchFamily="34" charset="0"/>
              </a:rPr>
              <a:t>el profesor olvida la clave de acceso al sistema, qué debe hacer.</a:t>
            </a:r>
          </a:p>
          <a:p>
            <a:pPr algn="just"/>
            <a:endParaRPr lang="es-MX" sz="1600" dirty="0">
              <a:latin typeface="Century Gothic" pitchFamily="34" charset="0"/>
            </a:endParaRPr>
          </a:p>
          <a:p>
            <a:pPr algn="just"/>
            <a:r>
              <a:rPr lang="es-MX" sz="1600" dirty="0" smtClean="0">
                <a:latin typeface="Century Gothic" pitchFamily="34" charset="0"/>
              </a:rPr>
              <a:t>Pedir al RIP que restablezca su contraseña o hablar </a:t>
            </a:r>
            <a:r>
              <a:rPr lang="es-MX" sz="1600" dirty="0">
                <a:latin typeface="Century Gothic" pitchFamily="34" charset="0"/>
              </a:rPr>
              <a:t>a la Dirección de Desarrollo y Fortalecimiento Académico al teléfono 259-2201 o extensiones 4400, 4402 y 4413 para solicitarla</a:t>
            </a:r>
            <a:r>
              <a:rPr lang="es-MX" sz="1600" dirty="0" smtClean="0">
                <a:latin typeface="Century Gothic" pitchFamily="34" charset="0"/>
              </a:rPr>
              <a:t>.</a:t>
            </a:r>
            <a:endParaRPr lang="es-MX" sz="16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66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7544" y="692696"/>
            <a:ext cx="8208912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latin typeface="Century Gothic" pitchFamily="34" charset="0"/>
              </a:rPr>
              <a:t>Cuál es la dirección electrónica del Módulo de Captura de Currículo y Solicitudes de </a:t>
            </a:r>
            <a:r>
              <a:rPr lang="es-MX" sz="1600" b="1" dirty="0" err="1">
                <a:latin typeface="Century Gothic" pitchFamily="34" charset="0"/>
              </a:rPr>
              <a:t>PTC's</a:t>
            </a:r>
            <a:endParaRPr lang="es-MX" sz="1600" b="1" dirty="0">
              <a:latin typeface="Century Gothic" pitchFamily="34" charset="0"/>
            </a:endParaRPr>
          </a:p>
          <a:p>
            <a:pPr algn="just"/>
            <a:endParaRPr lang="es-MX" sz="1600" dirty="0">
              <a:latin typeface="Century Gothic" pitchFamily="34" charset="0"/>
            </a:endParaRPr>
          </a:p>
          <a:p>
            <a:pPr algn="just"/>
            <a:r>
              <a:rPr lang="es-MX" sz="1600" dirty="0">
                <a:latin typeface="Century Gothic" pitchFamily="34" charset="0"/>
                <a:hlinkClick r:id="rId2"/>
              </a:rPr>
              <a:t>http://</a:t>
            </a:r>
            <a:r>
              <a:rPr lang="es-MX" sz="1600" dirty="0" smtClean="0">
                <a:latin typeface="Century Gothic" pitchFamily="34" charset="0"/>
                <a:hlinkClick r:id="rId2"/>
              </a:rPr>
              <a:t>dsa.sep.gob.mx</a:t>
            </a:r>
            <a:r>
              <a:rPr lang="es-MX" sz="1600" dirty="0" smtClean="0">
                <a:latin typeface="Century Gothic" pitchFamily="34" charset="0"/>
              </a:rPr>
              <a:t> La </a:t>
            </a:r>
            <a:r>
              <a:rPr lang="es-MX" sz="1600" dirty="0">
                <a:latin typeface="Century Gothic" pitchFamily="34" charset="0"/>
              </a:rPr>
              <a:t>captura del currículo está habilitada permanentemente. La opción para la " Solicitud de Apoyo " se habilita cuando es emitida la Convocatoria (No hay fecha definida para la convocatoria 2015, aproximadamente en febrero).</a:t>
            </a:r>
          </a:p>
          <a:p>
            <a:pPr algn="just"/>
            <a:endParaRPr lang="es-MX" sz="1600" dirty="0" smtClean="0">
              <a:latin typeface="Century Gothic" pitchFamily="34" charset="0"/>
            </a:endParaRPr>
          </a:p>
          <a:p>
            <a:pPr algn="just"/>
            <a:endParaRPr lang="es-MX" sz="1600" dirty="0" smtClean="0">
              <a:latin typeface="Century Gothic" pitchFamily="34" charset="0"/>
            </a:endParaRPr>
          </a:p>
          <a:p>
            <a:pPr algn="just"/>
            <a:r>
              <a:rPr lang="es-MX" sz="1600" b="1" dirty="0" smtClean="0">
                <a:latin typeface="Century Gothic" pitchFamily="34" charset="0"/>
              </a:rPr>
              <a:t>Cuáles </a:t>
            </a:r>
            <a:r>
              <a:rPr lang="es-MX" sz="1600" b="1" dirty="0">
                <a:latin typeface="Century Gothic" pitchFamily="34" charset="0"/>
              </a:rPr>
              <a:t>son las Modalidades en las que puede participar el profesor de tiempo completo (solo se permite la participación en una modalidad por convocatoria)</a:t>
            </a:r>
          </a:p>
          <a:p>
            <a:pPr algn="just"/>
            <a:endParaRPr lang="es-MX" sz="1600" dirty="0">
              <a:latin typeface="Century Gothic" pitchFamily="34" charset="0"/>
            </a:endParaRPr>
          </a:p>
          <a:p>
            <a:pPr algn="just"/>
            <a:r>
              <a:rPr lang="es-MX" sz="1600" dirty="0">
                <a:latin typeface="Century Gothic" pitchFamily="34" charset="0"/>
              </a:rPr>
              <a:t>Reconocimiento a Profesores con Perfil Deseable</a:t>
            </a:r>
          </a:p>
          <a:p>
            <a:pPr algn="just"/>
            <a:r>
              <a:rPr lang="es-MX" sz="1600" dirty="0">
                <a:latin typeface="Century Gothic" pitchFamily="34" charset="0"/>
              </a:rPr>
              <a:t>Apoyo a Profesores con Perfil Deseable</a:t>
            </a:r>
          </a:p>
          <a:p>
            <a:pPr algn="just"/>
            <a:r>
              <a:rPr lang="es-MX" sz="1600" dirty="0">
                <a:latin typeface="Century Gothic" pitchFamily="34" charset="0"/>
              </a:rPr>
              <a:t>Apoyo a la Incorporación de Nuevos Profesores</a:t>
            </a:r>
          </a:p>
          <a:p>
            <a:pPr algn="just"/>
            <a:r>
              <a:rPr lang="es-MX" sz="1600" dirty="0">
                <a:latin typeface="Century Gothic" pitchFamily="34" charset="0"/>
              </a:rPr>
              <a:t>Apoyo a la Reincorporación de </a:t>
            </a:r>
            <a:r>
              <a:rPr lang="es-MX" sz="1600" dirty="0" err="1">
                <a:latin typeface="Century Gothic" pitchFamily="34" charset="0"/>
              </a:rPr>
              <a:t>Exbecarios</a:t>
            </a:r>
            <a:endParaRPr lang="es-MX" sz="1600" dirty="0">
              <a:latin typeface="Century Gothic" pitchFamily="34" charset="0"/>
            </a:endParaRPr>
          </a:p>
          <a:p>
            <a:pPr algn="just"/>
            <a:r>
              <a:rPr lang="es-MX" sz="1600" dirty="0">
                <a:latin typeface="Century Gothic" pitchFamily="34" charset="0"/>
              </a:rPr>
              <a:t>Becas para estudios de posgrado de alta </a:t>
            </a:r>
            <a:r>
              <a:rPr lang="es-MX" sz="1600" dirty="0" smtClean="0">
                <a:latin typeface="Century Gothic" pitchFamily="34" charset="0"/>
              </a:rPr>
              <a:t>calidad</a:t>
            </a:r>
            <a:endParaRPr lang="es-MX" sz="16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2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7544" y="692696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latin typeface="Century Gothic" pitchFamily="34" charset="0"/>
              </a:rPr>
              <a:t>Qué período de actividades evalúa el programa.</a:t>
            </a:r>
          </a:p>
          <a:p>
            <a:pPr algn="just"/>
            <a:endParaRPr lang="es-MX" sz="1600" dirty="0">
              <a:latin typeface="Century Gothic" pitchFamily="34" charset="0"/>
            </a:endParaRPr>
          </a:p>
          <a:p>
            <a:pPr algn="just"/>
            <a:r>
              <a:rPr lang="es-MX" sz="1600" dirty="0">
                <a:latin typeface="Century Gothic" pitchFamily="34" charset="0"/>
              </a:rPr>
              <a:t>Para Reconocimiento a Perfil Deseable son tres años anteriores a la fecha de participación. Para la Convocatoria 2015 serán evaluadas las actividades realizadas en los semestres 2012-1 al 2015-1.  En los casos de Apoyo a Nuevos Profesores y Apoyo a </a:t>
            </a:r>
            <a:r>
              <a:rPr lang="es-MX" sz="1600" dirty="0" err="1">
                <a:latin typeface="Century Gothic" pitchFamily="34" charset="0"/>
              </a:rPr>
              <a:t>Exbecarios</a:t>
            </a:r>
            <a:r>
              <a:rPr lang="es-MX" sz="1600" dirty="0">
                <a:latin typeface="Century Gothic" pitchFamily="34" charset="0"/>
              </a:rPr>
              <a:t> actividades a partir de la Incorporación o Reincorporación, según sea el caso. Para el rubro de Producción Académica puede capturar hasta cinco años anteriores. En el caso de Becas de Posgrado actualizar el currículo, en especial los rubros: Datos Laborales, Grado Académico y Beneficios Externos al Programa (ESDEPED) con el nivel obtenido en la última Promoción del Programa de Estímulos al Desempeño del Personal Docente en la cual se participó.</a:t>
            </a:r>
          </a:p>
          <a:p>
            <a:pPr algn="just"/>
            <a:endParaRPr lang="es-MX" sz="1600" b="1" dirty="0" smtClean="0">
              <a:latin typeface="Century Gothic" pitchFamily="34" charset="0"/>
            </a:endParaRPr>
          </a:p>
          <a:p>
            <a:pPr algn="just"/>
            <a:r>
              <a:rPr lang="es-MX" sz="1600" b="1" dirty="0" smtClean="0">
                <a:latin typeface="Century Gothic" pitchFamily="34" charset="0"/>
              </a:rPr>
              <a:t>De </a:t>
            </a:r>
            <a:r>
              <a:rPr lang="es-MX" sz="1600" b="1" dirty="0">
                <a:latin typeface="Century Gothic" pitchFamily="34" charset="0"/>
              </a:rPr>
              <a:t>los rubros indicados en el currículo, cuáles son los más importantes:</a:t>
            </a:r>
          </a:p>
          <a:p>
            <a:pPr algn="just"/>
            <a:endParaRPr lang="es-MX" sz="1600" dirty="0">
              <a:latin typeface="Century Gothic" pitchFamily="34" charset="0"/>
            </a:endParaRPr>
          </a:p>
          <a:p>
            <a:pPr algn="just"/>
            <a:r>
              <a:rPr lang="es-MX" sz="1600" dirty="0">
                <a:latin typeface="Century Gothic" pitchFamily="34" charset="0"/>
              </a:rPr>
              <a:t>El profesor debe demostrar equilibrio en: Docencia, Tutorías y/o Dirección Individualizada, Gestión Académica y Producción Académica. Una actividad no sustituye a la otra, es necesario acreditar las cuatro</a:t>
            </a:r>
            <a:r>
              <a:rPr lang="es-MX" sz="1600" dirty="0" smtClean="0">
                <a:latin typeface="Century Gothic" pitchFamily="34" charset="0"/>
              </a:rPr>
              <a:t>.</a:t>
            </a:r>
            <a:endParaRPr lang="es-MX" sz="16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73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50921" y="764704"/>
            <a:ext cx="777686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latin typeface="Century Gothic" pitchFamily="34" charset="0"/>
              </a:rPr>
              <a:t>Cómo se acredita el rubro de Tutorías y/o Dirección Individualizada.</a:t>
            </a:r>
          </a:p>
          <a:p>
            <a:pPr algn="just"/>
            <a:endParaRPr lang="es-MX" sz="1600" dirty="0">
              <a:latin typeface="Century Gothic" pitchFamily="34" charset="0"/>
            </a:endParaRPr>
          </a:p>
          <a:p>
            <a:pPr algn="just"/>
            <a:r>
              <a:rPr lang="es-MX" sz="1600" dirty="0">
                <a:latin typeface="Century Gothic" pitchFamily="34" charset="0"/>
              </a:rPr>
              <a:t>Con las Tutorías asignadas por </a:t>
            </a:r>
            <a:r>
              <a:rPr lang="es-MX" sz="1600" dirty="0" smtClean="0">
                <a:latin typeface="Century Gothic" pitchFamily="34" charset="0"/>
              </a:rPr>
              <a:t>la Coordinación o el </a:t>
            </a:r>
            <a:r>
              <a:rPr lang="es-MX" sz="1600" dirty="0">
                <a:latin typeface="Century Gothic" pitchFamily="34" charset="0"/>
              </a:rPr>
              <a:t>Programa Institucional de Tutorías </a:t>
            </a:r>
            <a:r>
              <a:rPr lang="es-MX" sz="1600" dirty="0" smtClean="0">
                <a:latin typeface="Century Gothic" pitchFamily="34" charset="0"/>
              </a:rPr>
              <a:t>(si lo hubiese) y </a:t>
            </a:r>
            <a:r>
              <a:rPr lang="es-MX" sz="1600" dirty="0">
                <a:latin typeface="Century Gothic" pitchFamily="34" charset="0"/>
              </a:rPr>
              <a:t>la Dirección de Tesis de nivel licenciatura y/o posgrado. Es importante capturar las concluidas, pero, para acreditar el rubro el profesor debe contar con </a:t>
            </a:r>
            <a:r>
              <a:rPr lang="es-MX" sz="1600" b="1" dirty="0">
                <a:latin typeface="Century Gothic" pitchFamily="34" charset="0"/>
              </a:rPr>
              <a:t>una En Proceso </a:t>
            </a:r>
            <a:r>
              <a:rPr lang="es-MX" sz="1600" dirty="0">
                <a:latin typeface="Century Gothic" pitchFamily="34" charset="0"/>
              </a:rPr>
              <a:t>al momento de presentar su solicitud. Si no se cuenta con las mencionadas anteriormente, se puede acreditar con ASESORIAS de cualquier tipo, siempre y cuando, estén asignadas por una instancia de la UCEM.</a:t>
            </a:r>
          </a:p>
          <a:p>
            <a:pPr algn="just"/>
            <a:endParaRPr lang="es-MX" sz="1600" dirty="0">
              <a:latin typeface="Century Gothic" pitchFamily="34" charset="0"/>
            </a:endParaRPr>
          </a:p>
          <a:p>
            <a:pPr algn="just"/>
            <a:r>
              <a:rPr lang="es-MX" sz="1600" dirty="0">
                <a:latin typeface="Century Gothic" pitchFamily="34" charset="0"/>
              </a:rPr>
              <a:t>Documento probatorio: Listado de alumnos firmado y sellado por el Coordinador y/o Secretario(a) Académico. Para las direcciones de tesis concluidas, copia del acta de examen. Para la dirección de tesis En Proceso, copia del oficio de nombramiento de director del alumno o formato de titulación. Para las asesorías, copia del oficio indicando claramente en qué consiste la asesoría y el período que fungirá como asesor del alumno.</a:t>
            </a:r>
            <a:endParaRPr lang="es-MX" sz="16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99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15125" y="1052736"/>
            <a:ext cx="82809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latin typeface="Century Gothic" pitchFamily="34" charset="0"/>
              </a:rPr>
              <a:t>Cómo se acredita el rubro de Docencia.</a:t>
            </a:r>
          </a:p>
          <a:p>
            <a:pPr algn="just"/>
            <a:endParaRPr lang="es-MX" sz="1600" dirty="0">
              <a:latin typeface="Century Gothic" pitchFamily="34" charset="0"/>
            </a:endParaRPr>
          </a:p>
          <a:p>
            <a:pPr algn="just"/>
            <a:r>
              <a:rPr lang="es-MX" sz="1600" b="1" dirty="0">
                <a:latin typeface="Century Gothic" pitchFamily="34" charset="0"/>
              </a:rPr>
              <a:t>Con un curso impartido frente a grupo por año </a:t>
            </a:r>
            <a:r>
              <a:rPr lang="es-MX" sz="1600" dirty="0">
                <a:latin typeface="Century Gothic" pitchFamily="34" charset="0"/>
              </a:rPr>
              <a:t>de nivel licenciatura o posgrado. Si dentro del período de los tres años que evalúa el Programa el profesor gozo de Año Sabático debe reportarlo al Representante Institucional para que se notifique al PRODEP y la docencia de ese año quede acreditada</a:t>
            </a:r>
            <a:r>
              <a:rPr lang="es-MX" sz="1600" dirty="0" smtClean="0">
                <a:latin typeface="Century Gothic" pitchFamily="34" charset="0"/>
              </a:rPr>
              <a:t>.</a:t>
            </a:r>
          </a:p>
          <a:p>
            <a:pPr algn="just"/>
            <a:endParaRPr lang="es-MX" sz="1600" dirty="0">
              <a:latin typeface="Century Gothic" pitchFamily="34" charset="0"/>
            </a:endParaRPr>
          </a:p>
          <a:p>
            <a:pPr algn="just"/>
            <a:r>
              <a:rPr lang="es-MX" sz="1600" dirty="0">
                <a:latin typeface="Century Gothic" pitchFamily="34" charset="0"/>
              </a:rPr>
              <a:t>Documento probatorio: Carta expedida por la Instancia Académica correspondiente donde se indique las materias impartidas (formato de carga académica </a:t>
            </a:r>
            <a:r>
              <a:rPr lang="es-MX" sz="1600" dirty="0" smtClean="0">
                <a:latin typeface="Century Gothic" pitchFamily="34" charset="0"/>
              </a:rPr>
              <a:t>semestral (PTS) </a:t>
            </a:r>
            <a:r>
              <a:rPr lang="es-MX" sz="1600" dirty="0">
                <a:latin typeface="Century Gothic" pitchFamily="34" charset="0"/>
              </a:rPr>
              <a:t>ó acta de calificaciones</a:t>
            </a:r>
            <a:r>
              <a:rPr lang="es-MX" sz="1600" dirty="0" smtClean="0">
                <a:latin typeface="Century Gothic" pitchFamily="34" charset="0"/>
              </a:rPr>
              <a:t>).</a:t>
            </a:r>
            <a:endParaRPr lang="es-MX" sz="1600" b="1" dirty="0" smtClean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93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1520" y="1340768"/>
            <a:ext cx="871296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latin typeface="Century Gothic" pitchFamily="34" charset="0"/>
              </a:rPr>
              <a:t>Cómo se acredita el rubro de Gestión Académica.</a:t>
            </a:r>
          </a:p>
          <a:p>
            <a:pPr algn="just"/>
            <a:endParaRPr lang="es-MX" sz="1600" b="1" dirty="0">
              <a:latin typeface="Century Gothic" pitchFamily="34" charset="0"/>
            </a:endParaRPr>
          </a:p>
          <a:p>
            <a:pPr algn="just"/>
            <a:r>
              <a:rPr lang="es-MX" sz="1600" dirty="0">
                <a:latin typeface="Century Gothic" pitchFamily="34" charset="0"/>
              </a:rPr>
              <a:t>Con los cargos o comisiones en los que participa el profesor, tales como: </a:t>
            </a:r>
            <a:r>
              <a:rPr lang="es-MX" sz="1600" dirty="0" smtClean="0">
                <a:latin typeface="Century Gothic" pitchFamily="34" charset="0"/>
              </a:rPr>
              <a:t>Coordinador </a:t>
            </a:r>
            <a:r>
              <a:rPr lang="es-MX" sz="1600" dirty="0">
                <a:latin typeface="Century Gothic" pitchFamily="34" charset="0"/>
              </a:rPr>
              <a:t>de </a:t>
            </a:r>
            <a:r>
              <a:rPr lang="es-MX" sz="1600" dirty="0" smtClean="0">
                <a:latin typeface="Century Gothic" pitchFamily="34" charset="0"/>
              </a:rPr>
              <a:t>Carrera, Comisiones Diversas, </a:t>
            </a:r>
            <a:r>
              <a:rPr lang="es-MX" sz="1600" dirty="0">
                <a:latin typeface="Century Gothic" pitchFamily="34" charset="0"/>
              </a:rPr>
              <a:t>etc. Es importante capturar la gestión concluida, pero, para acreditar el rubro el profesor debe contar con </a:t>
            </a:r>
            <a:r>
              <a:rPr lang="es-MX" sz="1600" b="1" dirty="0">
                <a:latin typeface="Century Gothic" pitchFamily="34" charset="0"/>
              </a:rPr>
              <a:t>una gestión En Proceso</a:t>
            </a:r>
            <a:r>
              <a:rPr lang="es-MX" sz="1600" dirty="0">
                <a:latin typeface="Century Gothic" pitchFamily="34" charset="0"/>
              </a:rPr>
              <a:t> al momento de participar. Es acreditable en este rubro Evaluador de Proyectos </a:t>
            </a:r>
            <a:r>
              <a:rPr lang="es-MX" sz="1600" dirty="0" err="1">
                <a:latin typeface="Century Gothic" pitchFamily="34" charset="0"/>
              </a:rPr>
              <a:t>CONACyT</a:t>
            </a:r>
            <a:r>
              <a:rPr lang="es-MX" sz="1600" dirty="0" smtClean="0">
                <a:latin typeface="Century Gothic" pitchFamily="34" charset="0"/>
              </a:rPr>
              <a:t>.</a:t>
            </a:r>
          </a:p>
          <a:p>
            <a:pPr algn="just"/>
            <a:endParaRPr lang="es-MX" sz="1600" dirty="0">
              <a:latin typeface="Century Gothic" pitchFamily="34" charset="0"/>
            </a:endParaRPr>
          </a:p>
          <a:p>
            <a:pPr algn="just"/>
            <a:r>
              <a:rPr lang="es-MX" sz="1600" dirty="0">
                <a:latin typeface="Century Gothic" pitchFamily="34" charset="0"/>
              </a:rPr>
              <a:t>Documento probatorio: Copia del nombramiento del cargo o de la comisión emitida por cualquier instancia de la </a:t>
            </a:r>
            <a:r>
              <a:rPr lang="es-MX" sz="1600" dirty="0" smtClean="0">
                <a:latin typeface="Century Gothic" pitchFamily="34" charset="0"/>
              </a:rPr>
              <a:t>UCEM.</a:t>
            </a:r>
          </a:p>
          <a:p>
            <a:pPr algn="just"/>
            <a:endParaRPr lang="es-MX" sz="16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44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07527" y="692696"/>
            <a:ext cx="864096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sz="1600" dirty="0">
              <a:latin typeface="Century Gothic" pitchFamily="34" charset="0"/>
            </a:endParaRPr>
          </a:p>
          <a:p>
            <a:r>
              <a:rPr lang="es-MX" sz="1600" b="1" dirty="0">
                <a:latin typeface="Century Gothic" pitchFamily="34" charset="0"/>
              </a:rPr>
              <a:t>Cómo se acredita el rubro Producción Académica.</a:t>
            </a:r>
          </a:p>
          <a:p>
            <a:endParaRPr lang="es-MX" sz="1600" dirty="0">
              <a:latin typeface="Century Gothic" pitchFamily="34" charset="0"/>
            </a:endParaRPr>
          </a:p>
          <a:p>
            <a:r>
              <a:rPr lang="es-MX" sz="1600" b="1" dirty="0">
                <a:latin typeface="Century Gothic" pitchFamily="34" charset="0"/>
              </a:rPr>
              <a:t>Mínimo con tres productos publicados dentro del período de evaluación</a:t>
            </a:r>
            <a:r>
              <a:rPr lang="es-MX" sz="1600" dirty="0">
                <a:latin typeface="Century Gothic" pitchFamily="34" charset="0"/>
              </a:rPr>
              <a:t>, tales como: Artículo arbitrado, Artículo indexado, Libro, Capítulo de libro, Patente, Informe técnico y Memorias en extenso. Estas últimas son acreditables únicamente para las áreas de Ciencias Sociales y Administrativas, Humanidades y Educación. Se pueden capturar productos aceptados para su publicación con la carta correspondiente de la revista o editorial encargada de la publicación</a:t>
            </a:r>
            <a:r>
              <a:rPr lang="es-MX" sz="1600" dirty="0" smtClean="0">
                <a:latin typeface="Century Gothic" pitchFamily="34" charset="0"/>
              </a:rPr>
              <a:t>.</a:t>
            </a:r>
          </a:p>
          <a:p>
            <a:endParaRPr lang="es-MX" sz="1600" dirty="0">
              <a:latin typeface="Century Gothic" pitchFamily="34" charset="0"/>
            </a:endParaRPr>
          </a:p>
          <a:p>
            <a:r>
              <a:rPr lang="es-MX" sz="1600" dirty="0">
                <a:latin typeface="Century Gothic" pitchFamily="34" charset="0"/>
              </a:rPr>
              <a:t>Documento probatorio: ARTICULOS con la primera página donde se distingue el título del artículo, ISNN, autor, año de la publicación y nombre de la revista. LIBROS y CAPITULOS DE LIBROS fotocopia de la portada y contraportada donde se pueda apreciar título, autor, editorial, año de la publicación, ISBN; para capítulo de libro el índice donde se indique el capítulo elaborado y el autor. MEMORIAS EN EXTENSO con la primera página donde se distingue el título de la ponencia, ISBN, autor, año de la publicación y nombre del congreso o evento. Si no cuenta con ISBN se considera memoria de un evento interno y no es acreditable para el Programa. EN NINGUN CASO ES NECESARIO ENVIAR LOS PRODUCTOS ACADEMICOS COMPLETOS.</a:t>
            </a:r>
            <a:endParaRPr lang="es-MX" sz="16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15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528" y="1340768"/>
            <a:ext cx="852555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latin typeface="Century Gothic" pitchFamily="34" charset="0"/>
              </a:rPr>
              <a:t>El profesor que no pertenece a un Cuerpo Académico reconocido por PRODEP, puede participar</a:t>
            </a:r>
            <a:r>
              <a:rPr lang="es-MX" sz="1600" dirty="0">
                <a:latin typeface="Century Gothic" pitchFamily="34" charset="0"/>
              </a:rPr>
              <a:t>.</a:t>
            </a:r>
          </a:p>
          <a:p>
            <a:pPr algn="just"/>
            <a:endParaRPr lang="es-MX" sz="1600" dirty="0">
              <a:latin typeface="Century Gothic" pitchFamily="34" charset="0"/>
            </a:endParaRPr>
          </a:p>
          <a:p>
            <a:pPr algn="just"/>
            <a:r>
              <a:rPr lang="es-MX" sz="1600" dirty="0">
                <a:latin typeface="Century Gothic" pitchFamily="34" charset="0"/>
              </a:rPr>
              <a:t>SI. </a:t>
            </a:r>
          </a:p>
          <a:p>
            <a:pPr algn="just"/>
            <a:r>
              <a:rPr lang="es-MX" sz="1600" dirty="0">
                <a:latin typeface="Century Gothic" pitchFamily="34" charset="0"/>
              </a:rPr>
              <a:t>Nota: Al interesado en registrarse en un CA la convocatoria se publica en junio de cada año.</a:t>
            </a:r>
          </a:p>
          <a:p>
            <a:pPr algn="just"/>
            <a:endParaRPr lang="es-MX" sz="1600" dirty="0" smtClean="0">
              <a:latin typeface="Century Gothic" pitchFamily="34" charset="0"/>
            </a:endParaRPr>
          </a:p>
          <a:p>
            <a:pPr algn="just"/>
            <a:endParaRPr lang="es-MX" sz="1600" dirty="0" smtClean="0">
              <a:latin typeface="Century Gothic" pitchFamily="34" charset="0"/>
            </a:endParaRPr>
          </a:p>
          <a:p>
            <a:pPr algn="just"/>
            <a:endParaRPr lang="es-MX" sz="1600" b="1" dirty="0">
              <a:latin typeface="Century Gothic" pitchFamily="34" charset="0"/>
            </a:endParaRPr>
          </a:p>
          <a:p>
            <a:pPr algn="just"/>
            <a:endParaRPr lang="es-MX" sz="1600" b="1" dirty="0" smtClean="0">
              <a:latin typeface="Century Gothic" pitchFamily="34" charset="0"/>
            </a:endParaRPr>
          </a:p>
          <a:p>
            <a:pPr algn="just"/>
            <a:r>
              <a:rPr lang="es-MX" sz="1600" b="1" dirty="0" smtClean="0">
                <a:latin typeface="Century Gothic" pitchFamily="34" charset="0"/>
              </a:rPr>
              <a:t>Dónde </a:t>
            </a:r>
            <a:r>
              <a:rPr lang="es-MX" sz="1600" b="1" dirty="0">
                <a:latin typeface="Century Gothic" pitchFamily="34" charset="0"/>
              </a:rPr>
              <a:t>se consulta la vigencia del Reconocimiento para verificar el año de la renovación.</a:t>
            </a:r>
          </a:p>
          <a:p>
            <a:pPr algn="just"/>
            <a:endParaRPr lang="es-MX" sz="1600" dirty="0">
              <a:latin typeface="Century Gothic" pitchFamily="34" charset="0"/>
            </a:endParaRPr>
          </a:p>
          <a:p>
            <a:pPr algn="just"/>
            <a:r>
              <a:rPr lang="es-MX" sz="1600" dirty="0">
                <a:latin typeface="Century Gothic" pitchFamily="34" charset="0"/>
              </a:rPr>
              <a:t>En el rubro Beneficios del Programa, el cual es informativo y muestra al profesor los diversos apoyos que ha recibido del programa</a:t>
            </a:r>
            <a:r>
              <a:rPr lang="es-MX" sz="1600" dirty="0" smtClean="0">
                <a:latin typeface="Century Gothic" pitchFamily="34" charset="0"/>
              </a:rPr>
              <a:t>.</a:t>
            </a:r>
            <a:endParaRPr lang="es-MX" sz="16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63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68017" y="188640"/>
            <a:ext cx="871296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latin typeface="Century Gothic" pitchFamily="34" charset="0"/>
              </a:rPr>
              <a:t>Una vez concluida la captura del currículo, que debe hacer el profesor</a:t>
            </a:r>
            <a:r>
              <a:rPr lang="es-MX" sz="1600" b="1" dirty="0" smtClean="0">
                <a:latin typeface="Century Gothic" pitchFamily="34" charset="0"/>
              </a:rPr>
              <a:t>.</a:t>
            </a:r>
            <a:endParaRPr lang="es-MX" sz="1600" dirty="0">
              <a:latin typeface="Century Gothic" pitchFamily="34" charset="0"/>
            </a:endParaRPr>
          </a:p>
          <a:p>
            <a:pPr algn="just"/>
            <a:r>
              <a:rPr lang="es-MX" sz="1600" dirty="0">
                <a:latin typeface="Century Gothic" pitchFamily="34" charset="0"/>
              </a:rPr>
              <a:t>Ingresar a SOLICITUD DE APOYO, opción Nueva y seleccionar la modalidad de participación</a:t>
            </a:r>
            <a:r>
              <a:rPr lang="es-MX" sz="1600" dirty="0" smtClean="0">
                <a:latin typeface="Century Gothic" pitchFamily="34" charset="0"/>
              </a:rPr>
              <a:t>.</a:t>
            </a:r>
          </a:p>
          <a:p>
            <a:pPr algn="just"/>
            <a:endParaRPr lang="es-MX" sz="1600" dirty="0">
              <a:latin typeface="Century Gothic" pitchFamily="34" charset="0"/>
            </a:endParaRPr>
          </a:p>
          <a:p>
            <a:pPr algn="just"/>
            <a:r>
              <a:rPr lang="es-MX" sz="1600" b="1" dirty="0">
                <a:latin typeface="Century Gothic" pitchFamily="34" charset="0"/>
              </a:rPr>
              <a:t>Reconocimiento a profesores con perfil deseable</a:t>
            </a:r>
            <a:r>
              <a:rPr lang="es-MX" sz="1600" dirty="0">
                <a:latin typeface="Century Gothic" pitchFamily="34" charset="0"/>
              </a:rPr>
              <a:t>. Para el PTC que renovará el reconocimiento de perfil deseable.</a:t>
            </a:r>
          </a:p>
          <a:p>
            <a:pPr algn="just"/>
            <a:endParaRPr lang="es-MX" sz="1600" dirty="0" smtClean="0">
              <a:latin typeface="Century Gothic" pitchFamily="34" charset="0"/>
            </a:endParaRPr>
          </a:p>
          <a:p>
            <a:pPr algn="just"/>
            <a:r>
              <a:rPr lang="es-MX" sz="1600" b="1" dirty="0" smtClean="0">
                <a:latin typeface="Century Gothic" pitchFamily="34" charset="0"/>
              </a:rPr>
              <a:t>Apoyo </a:t>
            </a:r>
            <a:r>
              <a:rPr lang="es-MX" sz="1600" b="1" dirty="0">
                <a:latin typeface="Century Gothic" pitchFamily="34" charset="0"/>
              </a:rPr>
              <a:t>a profesores con perfil deseable.</a:t>
            </a:r>
            <a:r>
              <a:rPr lang="es-MX" sz="1600" dirty="0">
                <a:latin typeface="Century Gothic" pitchFamily="34" charset="0"/>
              </a:rPr>
              <a:t> Para el PTC que tiene el reconocimiento vigente y solicitará únicamente el apoyo económico: Maestría 30,000.00 y Doctorado </a:t>
            </a:r>
            <a:r>
              <a:rPr lang="es-MX" sz="1600" dirty="0" smtClean="0">
                <a:latin typeface="Century Gothic" pitchFamily="34" charset="0"/>
              </a:rPr>
              <a:t>40,000.00</a:t>
            </a:r>
          </a:p>
          <a:p>
            <a:pPr algn="just"/>
            <a:endParaRPr lang="es-MX" sz="1600" dirty="0">
              <a:latin typeface="Century Gothic" pitchFamily="34" charset="0"/>
            </a:endParaRPr>
          </a:p>
          <a:p>
            <a:pPr algn="just"/>
            <a:r>
              <a:rPr lang="es-MX" sz="1600" b="1" dirty="0">
                <a:latin typeface="Century Gothic" pitchFamily="34" charset="0"/>
              </a:rPr>
              <a:t>Reconocimiento a profesores con perfil deseable y apoyo.</a:t>
            </a:r>
            <a:r>
              <a:rPr lang="es-MX" sz="1600" dirty="0">
                <a:latin typeface="Century Gothic" pitchFamily="34" charset="0"/>
              </a:rPr>
              <a:t> Para el PTC que participa por vez primera. Para el PTC que renovará el reconocimiento y solicitará el complemento de 10,000.00 porque anteriormente participó con el grado de maestría y ya cuenta con el grado preferente (doctorado</a:t>
            </a:r>
            <a:r>
              <a:rPr lang="es-MX" sz="1600" dirty="0" smtClean="0">
                <a:latin typeface="Century Gothic" pitchFamily="34" charset="0"/>
              </a:rPr>
              <a:t>).</a:t>
            </a:r>
          </a:p>
          <a:p>
            <a:pPr algn="just"/>
            <a:endParaRPr lang="es-MX" sz="1600" dirty="0">
              <a:latin typeface="Century Gothic" pitchFamily="34" charset="0"/>
            </a:endParaRPr>
          </a:p>
          <a:p>
            <a:pPr algn="just"/>
            <a:r>
              <a:rPr lang="es-MX" sz="1600" b="1" dirty="0">
                <a:latin typeface="Century Gothic" pitchFamily="34" charset="0"/>
              </a:rPr>
              <a:t>Apoyo a la Incorporación de Nuevos Profesores</a:t>
            </a:r>
            <a:r>
              <a:rPr lang="es-MX" sz="1600" dirty="0">
                <a:latin typeface="Century Gothic" pitchFamily="34" charset="0"/>
              </a:rPr>
              <a:t>. Profesores de Tiempo Completo Indeterminado con reciente contratación. Para la Convocatoria 2015 los contratados a partir del 1 de marzo de 2014 a la fecha de cierre de la convocatoria</a:t>
            </a:r>
            <a:r>
              <a:rPr lang="es-MX" sz="1600" dirty="0" smtClean="0">
                <a:latin typeface="Century Gothic" pitchFamily="34" charset="0"/>
              </a:rPr>
              <a:t>.</a:t>
            </a:r>
          </a:p>
          <a:p>
            <a:pPr algn="just"/>
            <a:endParaRPr lang="es-MX" sz="1600" dirty="0">
              <a:latin typeface="Century Gothic" pitchFamily="34" charset="0"/>
            </a:endParaRPr>
          </a:p>
          <a:p>
            <a:pPr algn="just"/>
            <a:r>
              <a:rPr lang="es-MX" sz="1600" b="1" dirty="0">
                <a:latin typeface="Century Gothic" pitchFamily="34" charset="0"/>
              </a:rPr>
              <a:t>Apoyo a la Reincorporación de </a:t>
            </a:r>
            <a:r>
              <a:rPr lang="es-MX" sz="1600" b="1" dirty="0" err="1">
                <a:latin typeface="Century Gothic" pitchFamily="34" charset="0"/>
              </a:rPr>
              <a:t>Exbecarios</a:t>
            </a:r>
            <a:r>
              <a:rPr lang="es-MX" sz="1600" b="1" dirty="0">
                <a:latin typeface="Century Gothic" pitchFamily="34" charset="0"/>
              </a:rPr>
              <a:t>. </a:t>
            </a:r>
            <a:r>
              <a:rPr lang="es-MX" sz="1600" dirty="0">
                <a:latin typeface="Century Gothic" pitchFamily="34" charset="0"/>
              </a:rPr>
              <a:t>Profesores que obtuvieron el grado académico en tiempo y forma, de acuerdo a lo estipulado en el convenio de beca para estudios de posgrado. </a:t>
            </a:r>
            <a:endParaRPr lang="es-MX" sz="1600" dirty="0" smtClean="0">
              <a:latin typeface="Century Gothic" pitchFamily="34" charset="0"/>
            </a:endParaRPr>
          </a:p>
          <a:p>
            <a:pPr algn="just"/>
            <a:endParaRPr lang="es-MX" sz="1600" dirty="0">
              <a:latin typeface="Century Gothic" pitchFamily="34" charset="0"/>
            </a:endParaRPr>
          </a:p>
          <a:p>
            <a:pPr algn="just"/>
            <a:r>
              <a:rPr lang="es-MX" sz="1600" b="1" dirty="0" smtClean="0">
                <a:latin typeface="Century Gothic" pitchFamily="34" charset="0"/>
              </a:rPr>
              <a:t>Beca </a:t>
            </a:r>
            <a:r>
              <a:rPr lang="es-MX" sz="1600" b="1" dirty="0">
                <a:latin typeface="Century Gothic" pitchFamily="34" charset="0"/>
              </a:rPr>
              <a:t>para estudios de posgrado de alta calidad. </a:t>
            </a:r>
            <a:r>
              <a:rPr lang="es-MX" sz="1600" dirty="0">
                <a:latin typeface="Century Gothic" pitchFamily="34" charset="0"/>
              </a:rPr>
              <a:t>Consultar </a:t>
            </a:r>
            <a:r>
              <a:rPr lang="es-MX" sz="1600" dirty="0" smtClean="0">
                <a:latin typeface="Century Gothic" pitchFamily="34" charset="0"/>
              </a:rPr>
              <a:t>en las Reglas de Operación 2015 los </a:t>
            </a:r>
            <a:r>
              <a:rPr lang="es-MX" sz="1600" dirty="0">
                <a:latin typeface="Century Gothic" pitchFamily="34" charset="0"/>
              </a:rPr>
              <a:t>requisitos de acuerdo al tipo de beca que se solicitará.</a:t>
            </a:r>
          </a:p>
          <a:p>
            <a:pPr algn="just"/>
            <a:endParaRPr lang="es-MX" sz="16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47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2522" y="620688"/>
            <a:ext cx="878497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latin typeface="Century Gothic" pitchFamily="34" charset="0"/>
              </a:rPr>
              <a:t>Al terminar la captura de la Solicitud de Apoyo, qué hacer</a:t>
            </a:r>
            <a:r>
              <a:rPr lang="es-MX" sz="1600" dirty="0">
                <a:latin typeface="Century Gothic" pitchFamily="34" charset="0"/>
              </a:rPr>
              <a:t>.</a:t>
            </a:r>
          </a:p>
          <a:p>
            <a:pPr algn="just"/>
            <a:endParaRPr lang="es-MX" sz="1600" dirty="0">
              <a:latin typeface="Century Gothic" pitchFamily="34" charset="0"/>
            </a:endParaRPr>
          </a:p>
          <a:p>
            <a:pPr algn="just"/>
            <a:r>
              <a:rPr lang="es-MX" sz="1600" dirty="0">
                <a:latin typeface="Century Gothic" pitchFamily="34" charset="0"/>
              </a:rPr>
              <a:t>Presionar el botón ENVIAR AL RIP para que la solicitud pueda ser revisada y aprobada, en su caso, por el Representante Institucional del Programa. El sistema solicita el llenado de un cuestionario referente al sistema, al concluir este documento se genera la FICHA DE RECEPCION</a:t>
            </a:r>
            <a:r>
              <a:rPr lang="es-MX" sz="1600" dirty="0" smtClean="0">
                <a:latin typeface="Century Gothic" pitchFamily="34" charset="0"/>
              </a:rPr>
              <a:t>.</a:t>
            </a:r>
          </a:p>
          <a:p>
            <a:pPr algn="just"/>
            <a:endParaRPr lang="es-MX" sz="1600" dirty="0">
              <a:latin typeface="Century Gothic" pitchFamily="34" charset="0"/>
            </a:endParaRPr>
          </a:p>
          <a:p>
            <a:pPr algn="just"/>
            <a:r>
              <a:rPr lang="es-MX" sz="1600" dirty="0">
                <a:latin typeface="Century Gothic" pitchFamily="34" charset="0"/>
              </a:rPr>
              <a:t>Aunque la solicitud ya fue enviada por línea, para su revisión es necesario entregar el expediente con los comprobantes probatorios de las actividades ingresadas en el currículo y pertenecientes al período de evaluación.</a:t>
            </a:r>
          </a:p>
          <a:p>
            <a:pPr algn="just"/>
            <a:endParaRPr lang="es-MX" sz="1600" dirty="0" smtClean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80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7544" y="476672"/>
            <a:ext cx="835292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b="1" dirty="0">
                <a:latin typeface="Century Gothic" pitchFamily="34" charset="0"/>
              </a:rPr>
              <a:t>Qué documentos componen el expediente:</a:t>
            </a:r>
          </a:p>
          <a:p>
            <a:pPr algn="just"/>
            <a:endParaRPr lang="es-MX" b="1" dirty="0">
              <a:latin typeface="Century Gothic" pitchFamily="34" charset="0"/>
            </a:endParaRPr>
          </a:p>
          <a:p>
            <a:pPr algn="just"/>
            <a:r>
              <a:rPr lang="es-MX" dirty="0">
                <a:latin typeface="Century Gothic" pitchFamily="34" charset="0"/>
              </a:rPr>
              <a:t>Ficha de recepción que genera el sistema, firmada.</a:t>
            </a:r>
          </a:p>
          <a:p>
            <a:pPr algn="just"/>
            <a:r>
              <a:rPr lang="es-MX" dirty="0">
                <a:latin typeface="Century Gothic" pitchFamily="34" charset="0"/>
              </a:rPr>
              <a:t>Solicitud de Apoyo que genera el sistema,  firmada. Únicamente para las modalidades Apoyo a Nuevos Profesores y Apoyo a </a:t>
            </a:r>
            <a:r>
              <a:rPr lang="es-MX" dirty="0" err="1">
                <a:latin typeface="Century Gothic" pitchFamily="34" charset="0"/>
              </a:rPr>
              <a:t>Exbecarios</a:t>
            </a:r>
            <a:r>
              <a:rPr lang="es-MX" dirty="0">
                <a:latin typeface="Century Gothic" pitchFamily="34" charset="0"/>
              </a:rPr>
              <a:t>.</a:t>
            </a:r>
          </a:p>
          <a:p>
            <a:pPr algn="just"/>
            <a:r>
              <a:rPr lang="es-MX" dirty="0">
                <a:latin typeface="Century Gothic" pitchFamily="34" charset="0"/>
              </a:rPr>
              <a:t>Plan de Trabajo que se captura en el sistema para la modalidad Apoyo a Nuevos Profesores con Grado de Maestría, firmado por el profesor y el Jefe de Departamento.</a:t>
            </a:r>
          </a:p>
          <a:p>
            <a:pPr algn="just"/>
            <a:r>
              <a:rPr lang="es-MX" dirty="0">
                <a:latin typeface="Century Gothic" pitchFamily="34" charset="0"/>
              </a:rPr>
              <a:t>Carta de trabajo de Recursos Humanos (NO INCLUIRLA). La Dirección de Desarrollo Académico se encargará de enviar la lista de participantes a la Dirección de Recursos Humanos al cierre de la Convocatoria 2015, para que sean elaboradas las constancias de trabajo de acuerdo a los lineamientos del Programa.</a:t>
            </a:r>
          </a:p>
          <a:p>
            <a:pPr algn="just"/>
            <a:r>
              <a:rPr lang="es-MX" dirty="0" smtClean="0">
                <a:latin typeface="Century Gothic" pitchFamily="34" charset="0"/>
              </a:rPr>
              <a:t>Copia </a:t>
            </a:r>
            <a:r>
              <a:rPr lang="es-MX" dirty="0">
                <a:latin typeface="Century Gothic" pitchFamily="34" charset="0"/>
              </a:rPr>
              <a:t>del acta de examen de grado o título.</a:t>
            </a:r>
          </a:p>
          <a:p>
            <a:pPr algn="just"/>
            <a:r>
              <a:rPr lang="es-MX" dirty="0">
                <a:latin typeface="Century Gothic" pitchFamily="34" charset="0"/>
              </a:rPr>
              <a:t>Copia de la cedula de la CURP.</a:t>
            </a:r>
          </a:p>
          <a:p>
            <a:pPr algn="just"/>
            <a:r>
              <a:rPr lang="es-MX" dirty="0">
                <a:latin typeface="Century Gothic" pitchFamily="34" charset="0"/>
              </a:rPr>
              <a:t>Copia de los comprobantes de las actividades en el orden que aparecen en el currículo, indicando con un separador cada rubro.</a:t>
            </a:r>
          </a:p>
          <a:p>
            <a:pPr algn="just"/>
            <a:r>
              <a:rPr lang="es-MX" dirty="0">
                <a:latin typeface="Century Gothic" pitchFamily="34" charset="0"/>
              </a:rPr>
              <a:t>El expediente se entrega en folder de palanca y un solo ejemplar. NO engargolados, no carpetas, no perforados.</a:t>
            </a:r>
          </a:p>
          <a:p>
            <a:pPr algn="just"/>
            <a:r>
              <a:rPr lang="es-MX" dirty="0">
                <a:latin typeface="Century Gothic" pitchFamily="34" charset="0"/>
              </a:rPr>
              <a:t> </a:t>
            </a:r>
            <a:endParaRPr lang="es-MX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32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9512" y="764704"/>
            <a:ext cx="87849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latin typeface="Century Gothic" pitchFamily="34" charset="0"/>
              </a:rPr>
              <a:t>Dónde se entregará el expediente y fecha límite.</a:t>
            </a:r>
          </a:p>
          <a:p>
            <a:pPr algn="just"/>
            <a:endParaRPr lang="es-MX" sz="1600" dirty="0">
              <a:latin typeface="Century Gothic" pitchFamily="34" charset="0"/>
            </a:endParaRPr>
          </a:p>
          <a:p>
            <a:pPr algn="just"/>
            <a:r>
              <a:rPr lang="es-MX" sz="1600" dirty="0">
                <a:latin typeface="Century Gothic" pitchFamily="34" charset="0"/>
              </a:rPr>
              <a:t>En las oficinas </a:t>
            </a:r>
            <a:r>
              <a:rPr lang="es-MX" sz="1600" dirty="0" smtClean="0">
                <a:latin typeface="Century Gothic" pitchFamily="34" charset="0"/>
              </a:rPr>
              <a:t> de la </a:t>
            </a:r>
            <a:r>
              <a:rPr lang="es-MX" sz="1600" dirty="0">
                <a:latin typeface="Century Gothic" pitchFamily="34" charset="0"/>
              </a:rPr>
              <a:t>Dirección de Desarrollo y Fortalecimiento Académico ubicada en el Edificio Unidad Integral de Posgrado a más tardar el día (se notificará vía boletín electrónico cuando se emita la Convocatoria 2015).</a:t>
            </a:r>
          </a:p>
          <a:p>
            <a:pPr algn="just"/>
            <a:endParaRPr lang="es-MX" sz="1600" dirty="0" smtClean="0">
              <a:latin typeface="Century Gothic" pitchFamily="34" charset="0"/>
            </a:endParaRPr>
          </a:p>
          <a:p>
            <a:pPr algn="just"/>
            <a:r>
              <a:rPr lang="es-MX" sz="1600" b="1" dirty="0" smtClean="0">
                <a:latin typeface="Century Gothic" pitchFamily="34" charset="0"/>
              </a:rPr>
              <a:t>Cuándo </a:t>
            </a:r>
            <a:r>
              <a:rPr lang="es-MX" sz="1600" b="1" dirty="0">
                <a:latin typeface="Century Gothic" pitchFamily="34" charset="0"/>
              </a:rPr>
              <a:t>se entregarán los resultados de la convocatoria 2015 y porqué vía.</a:t>
            </a:r>
          </a:p>
          <a:p>
            <a:pPr algn="just"/>
            <a:endParaRPr lang="es-MX" sz="1600" dirty="0">
              <a:latin typeface="Century Gothic" pitchFamily="34" charset="0"/>
            </a:endParaRPr>
          </a:p>
          <a:p>
            <a:pPr algn="just"/>
            <a:r>
              <a:rPr lang="es-MX" sz="1600" dirty="0">
                <a:latin typeface="Century Gothic" pitchFamily="34" charset="0"/>
              </a:rPr>
              <a:t>El plazo es de tres meses a partir de la fecha de entrega de la solicitud institucional en las oficinas de PRODEP en la Ciudad de México, D.F.</a:t>
            </a:r>
          </a:p>
          <a:p>
            <a:pPr algn="just"/>
            <a:r>
              <a:rPr lang="es-MX" sz="1600" dirty="0">
                <a:latin typeface="Century Gothic" pitchFamily="34" charset="0"/>
              </a:rPr>
              <a:t>Una vez que PRODEP envía los resultados a la </a:t>
            </a:r>
            <a:r>
              <a:rPr lang="es-MX" sz="1600" dirty="0" smtClean="0">
                <a:latin typeface="Century Gothic" pitchFamily="34" charset="0"/>
              </a:rPr>
              <a:t>UCEM, la </a:t>
            </a:r>
            <a:r>
              <a:rPr lang="es-MX" sz="1600" dirty="0">
                <a:latin typeface="Century Gothic" pitchFamily="34" charset="0"/>
              </a:rPr>
              <a:t>Representante Institucional notifica al profesor por </a:t>
            </a:r>
            <a:r>
              <a:rPr lang="es-MX" sz="1600" dirty="0" smtClean="0">
                <a:latin typeface="Century Gothic" pitchFamily="34" charset="0"/>
              </a:rPr>
              <a:t>correo </a:t>
            </a:r>
            <a:r>
              <a:rPr lang="es-MX" sz="1600" dirty="0">
                <a:latin typeface="Century Gothic" pitchFamily="34" charset="0"/>
              </a:rPr>
              <a:t>electrónico para que acuda por su notificación personal.</a:t>
            </a:r>
          </a:p>
          <a:p>
            <a:endParaRPr lang="es-MX" sz="1600" dirty="0" smtClean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91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1707</TotalTime>
  <Words>1777</Words>
  <Application>Microsoft Office PowerPoint</Application>
  <PresentationFormat>Presentación en pantalla (4:3)</PresentationFormat>
  <Paragraphs>108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LGA-06</dc:creator>
  <cp:lastModifiedBy>LGA-06</cp:lastModifiedBy>
  <cp:revision>14</cp:revision>
  <cp:lastPrinted>2015-01-15T22:45:20Z</cp:lastPrinted>
  <dcterms:created xsi:type="dcterms:W3CDTF">2015-01-13T20:05:32Z</dcterms:created>
  <dcterms:modified xsi:type="dcterms:W3CDTF">2015-01-19T22:57:01Z</dcterms:modified>
</cp:coreProperties>
</file>